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74" r:id="rId2"/>
    <p:sldId id="372" r:id="rId3"/>
    <p:sldId id="347" r:id="rId4"/>
    <p:sldId id="373" r:id="rId5"/>
    <p:sldId id="367" r:id="rId6"/>
    <p:sldId id="368" r:id="rId7"/>
    <p:sldId id="283" r:id="rId8"/>
    <p:sldId id="359" r:id="rId9"/>
    <p:sldId id="374" r:id="rId10"/>
    <p:sldId id="375" r:id="rId11"/>
    <p:sldId id="366" r:id="rId12"/>
    <p:sldId id="381" r:id="rId13"/>
    <p:sldId id="416" r:id="rId14"/>
    <p:sldId id="332" r:id="rId15"/>
    <p:sldId id="398" r:id="rId16"/>
    <p:sldId id="380" r:id="rId17"/>
    <p:sldId id="334" r:id="rId18"/>
    <p:sldId id="382" r:id="rId19"/>
    <p:sldId id="429" r:id="rId20"/>
    <p:sldId id="428" r:id="rId21"/>
    <p:sldId id="377" r:id="rId22"/>
    <p:sldId id="364" r:id="rId23"/>
    <p:sldId id="383" r:id="rId24"/>
    <p:sldId id="384" r:id="rId25"/>
    <p:sldId id="385" r:id="rId26"/>
    <p:sldId id="386" r:id="rId27"/>
    <p:sldId id="415" r:id="rId28"/>
    <p:sldId id="387" r:id="rId29"/>
    <p:sldId id="389" r:id="rId30"/>
    <p:sldId id="391" r:id="rId31"/>
    <p:sldId id="392" r:id="rId32"/>
    <p:sldId id="418" r:id="rId33"/>
    <p:sldId id="419" r:id="rId34"/>
    <p:sldId id="393" r:id="rId35"/>
    <p:sldId id="424" r:id="rId36"/>
    <p:sldId id="395" r:id="rId37"/>
    <p:sldId id="396" r:id="rId38"/>
    <p:sldId id="425" r:id="rId39"/>
    <p:sldId id="422" r:id="rId40"/>
    <p:sldId id="426" r:id="rId41"/>
    <p:sldId id="397" r:id="rId42"/>
    <p:sldId id="427" r:id="rId43"/>
    <p:sldId id="421" r:id="rId44"/>
    <p:sldId id="423" r:id="rId45"/>
    <p:sldId id="414" r:id="rId46"/>
  </p:sldIdLst>
  <p:sldSz cx="9144000" cy="6858000" type="screen4x3"/>
  <p:notesSz cx="6788150" cy="9923463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99"/>
    <a:srgbClr val="990099"/>
    <a:srgbClr val="FFFFCC"/>
    <a:srgbClr val="A50021"/>
    <a:srgbClr val="FF9933"/>
    <a:srgbClr val="FF99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>
        <p:scale>
          <a:sx n="70" d="100"/>
          <a:sy n="70" d="100"/>
        </p:scale>
        <p:origin x="-117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2" tIns="47986" rIns="95972" bIns="47986" numCol="1" anchor="t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2" tIns="47986" rIns="95972" bIns="47986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2" tIns="47986" rIns="95972" bIns="47986" numCol="1" anchor="b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6575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2" tIns="47986" rIns="95972" bIns="47986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/>
            </a:lvl1pPr>
          </a:lstStyle>
          <a:p>
            <a:fld id="{78E03300-39AD-440F-8A44-7433BDDD5D2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63565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2" tIns="47986" rIns="95972" bIns="47986" numCol="1" anchor="t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2" tIns="47986" rIns="95972" bIns="47986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784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2" tIns="47986" rIns="95972" bIns="47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  <a:endParaRPr lang="en-US" noProof="0"/>
          </a:p>
          <a:p>
            <a:pPr lvl="1"/>
            <a:r>
              <a:rPr lang="th-TH" noProof="0"/>
              <a:t>ระดับที่สอง</a:t>
            </a:r>
            <a:endParaRPr lang="en-US" noProof="0"/>
          </a:p>
          <a:p>
            <a:pPr lvl="2"/>
            <a:r>
              <a:rPr lang="th-TH" noProof="0"/>
              <a:t>ระดับที่สาม</a:t>
            </a:r>
            <a:endParaRPr lang="en-US" noProof="0"/>
          </a:p>
          <a:p>
            <a:pPr lvl="3"/>
            <a:r>
              <a:rPr lang="th-TH" noProof="0"/>
              <a:t>ระดับที่สี่</a:t>
            </a:r>
            <a:endParaRPr lang="en-US" noProof="0"/>
          </a:p>
          <a:p>
            <a:pPr lvl="4"/>
            <a:r>
              <a:rPr lang="th-TH" noProof="0"/>
              <a:t>ระดับที่ห้า</a:t>
            </a:r>
            <a:endParaRPr lang="en-US" noProof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2" tIns="47986" rIns="95972" bIns="47986" numCol="1" anchor="b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6575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2" tIns="47986" rIns="95972" bIns="47986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/>
            </a:lvl1pPr>
          </a:lstStyle>
          <a:p>
            <a:fld id="{86DAE4D7-6B68-4C3D-8116-43B823A0F68D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79958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512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B3F0B387-F116-4ED2-92DE-199C2FFB91D8}" type="slidenum">
              <a:rPr lang="en-US" altLang="th-TH" sz="1300"/>
              <a:pPr/>
              <a:t>1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2FF34856-AB8E-44D6-AF81-57AB5F32DF27}" type="slidenum">
              <a:rPr lang="en-US" altLang="th-TH" sz="1300"/>
              <a:pPr/>
              <a:t>10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2560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F939321D-39FD-4E22-8B2B-340B9236DF44}" type="slidenum">
              <a:rPr lang="en-US" altLang="th-TH" sz="1300"/>
              <a:pPr/>
              <a:t>11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2765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1108A883-94F0-48B9-999E-0699D0F1E81F}" type="slidenum">
              <a:rPr lang="en-US" altLang="th-TH" sz="1300"/>
              <a:pPr/>
              <a:t>12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297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5879F310-E3E9-43A9-BE45-A5F24D9796D2}" type="slidenum">
              <a:rPr lang="en-US" altLang="th-TH" sz="1300"/>
              <a:pPr/>
              <a:t>13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3174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56E39DFD-0C48-4E9D-A9CB-ACDB59BBDF57}" type="slidenum">
              <a:rPr lang="en-US" altLang="th-TH" sz="1300"/>
              <a:pPr/>
              <a:t>14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1E325171-8508-48F8-B83D-21AEDB8FAE82}" type="slidenum">
              <a:rPr lang="en-US" altLang="th-TH" sz="1300"/>
              <a:pPr/>
              <a:t>15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3584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BBF5EAC7-ABEA-459B-B1A8-54ABCB4BC623}" type="slidenum">
              <a:rPr lang="en-US" altLang="th-TH" sz="1300"/>
              <a:pPr/>
              <a:t>16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3789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30DF68E2-2C23-4256-B778-BC3008F79E7E}" type="slidenum">
              <a:rPr lang="en-US" altLang="th-TH" sz="1300"/>
              <a:pPr/>
              <a:t>17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3994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91950324-41C5-4FB9-97CA-2CB0C349C2E0}" type="slidenum">
              <a:rPr lang="en-US" altLang="th-TH" sz="1300"/>
              <a:pPr/>
              <a:t>18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440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2D899719-0FA0-4829-A3A3-4D7EB485AF55}" type="slidenum">
              <a:rPr lang="en-US" altLang="th-TH" sz="1300"/>
              <a:pPr/>
              <a:t>21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71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44D75D9A-1665-40BC-BBDA-0ACB93EF4C2D}" type="slidenum">
              <a:rPr lang="en-US" altLang="th-TH" sz="1300"/>
              <a:pPr/>
              <a:t>2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4608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991B9426-26D1-41C9-9FF6-8CDC787699F9}" type="slidenum">
              <a:rPr lang="en-US" altLang="th-TH" sz="1300"/>
              <a:pPr/>
              <a:t>22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4813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F3BA2B9B-096F-47B2-84F3-7D09C9AE8148}" type="slidenum">
              <a:rPr lang="en-US" altLang="th-TH" sz="1300"/>
              <a:pPr/>
              <a:t>23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5018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531D4BE4-1EFD-4560-BAC9-C7BAD898E01A}" type="slidenum">
              <a:rPr lang="en-US" altLang="th-TH" sz="1300"/>
              <a:pPr/>
              <a:t>24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5222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F641A6AE-8BA1-46AD-B1B7-B203F6BCBAA9}" type="slidenum">
              <a:rPr lang="en-US" altLang="th-TH" sz="1300"/>
              <a:pPr/>
              <a:t>25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5427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32B1DA74-60C9-4430-843C-7B5585680654}" type="slidenum">
              <a:rPr lang="en-US" altLang="th-TH" sz="1300"/>
              <a:pPr/>
              <a:t>26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4925" y="9424988"/>
            <a:ext cx="294163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 eaLnBrk="1" hangingPunct="1"/>
            <a:fld id="{C64F346C-727B-4069-BA9A-4360014D70CE}" type="slidenum">
              <a:rPr lang="en-US" altLang="th-TH" sz="1200">
                <a:latin typeface="Arial" pitchFamily="34" charset="0"/>
              </a:rPr>
              <a:pPr algn="r" eaLnBrk="1" hangingPunct="1"/>
              <a:t>27</a:t>
            </a:fld>
            <a:endParaRPr lang="th-TH" altLang="th-TH" sz="1200"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0937" cy="37211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0161B79B-1A4A-4BCE-B0E1-6AFFA5FB6104}" type="slidenum">
              <a:rPr lang="en-US" altLang="th-TH" sz="1300"/>
              <a:pPr/>
              <a:t>28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6042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6EDE0219-C095-47C2-9751-C463AF5036D6}" type="slidenum">
              <a:rPr lang="en-US" altLang="th-TH" sz="1300"/>
              <a:pPr/>
              <a:t>29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6246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4E411A6A-3023-4A4C-BAC3-F3B6D9F983EF}" type="slidenum">
              <a:rPr lang="en-US" altLang="th-TH" sz="1300"/>
              <a:pPr/>
              <a:t>30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6451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AB8DA1A8-B5B1-4566-979E-74D72CDA9ED2}" type="slidenum">
              <a:rPr lang="en-US" altLang="th-TH" sz="1300"/>
              <a:pPr/>
              <a:t>31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922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3788CE1A-D35A-4FF8-B862-346A97CDE57E}" type="slidenum">
              <a:rPr lang="en-US" altLang="th-TH" sz="1300"/>
              <a:pPr/>
              <a:t>3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6656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C6CFD0D8-706E-4D62-A490-533F76A1759F}" type="slidenum">
              <a:rPr lang="en-US" altLang="th-TH" sz="1300"/>
              <a:pPr/>
              <a:t>32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6861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061B2252-F79D-46A5-B82D-E3A5C9B0E611}" type="slidenum">
              <a:rPr lang="en-US" altLang="th-TH" sz="1300"/>
              <a:pPr/>
              <a:t>33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7066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2E8958F8-64E8-4F4C-A343-9116911E2E1A}" type="slidenum">
              <a:rPr lang="en-US" altLang="th-TH" sz="1300"/>
              <a:pPr/>
              <a:t>34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7373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A1D21D5B-142C-4237-BC9C-AAD4EB555FAD}" type="slidenum">
              <a:rPr lang="en-US" altLang="th-TH" sz="1300"/>
              <a:pPr/>
              <a:t>36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7578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B2060CC3-109A-4A13-9DE6-B5F3BE90E846}" type="slidenum">
              <a:rPr lang="en-US" altLang="th-TH" sz="1300"/>
              <a:pPr/>
              <a:t>37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7782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5D5E2078-A6C0-4B5D-88D7-2B8704022952}" type="slidenum">
              <a:rPr lang="en-US" altLang="th-TH" sz="1300"/>
              <a:pPr/>
              <a:t>38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7987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C07D5ABD-72B7-448F-9D10-B478A69B9C27}" type="slidenum">
              <a:rPr lang="en-US" altLang="th-TH" sz="1300"/>
              <a:pPr/>
              <a:t>39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8192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58527E04-2D0B-4667-8544-3EC03D7FA8BD}" type="slidenum">
              <a:rPr lang="en-US" altLang="th-TH" sz="1300"/>
              <a:pPr/>
              <a:t>40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839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3D04C985-BE9F-4C75-8070-52356A6252DE}" type="slidenum">
              <a:rPr lang="en-US" altLang="th-TH" sz="1300"/>
              <a:pPr/>
              <a:t>41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8602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0DAABD44-B680-45F3-BC9B-6993DD418194}" type="slidenum">
              <a:rPr lang="en-US" altLang="th-TH" sz="1300"/>
              <a:pPr/>
              <a:t>42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1126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D70D5E94-DFF4-411F-89A2-F13211F94123}" type="slidenum">
              <a:rPr lang="en-US" altLang="th-TH" sz="1300"/>
              <a:pPr/>
              <a:t>4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8806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1B6D5DCE-8C0E-40EE-8B87-CD39C9C00087}" type="slidenum">
              <a:rPr lang="en-US" altLang="th-TH" sz="1300"/>
              <a:pPr/>
              <a:t>43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9011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FCEBC3C3-0678-4287-9AD2-E17E7FE20362}" type="slidenum">
              <a:rPr lang="en-US" altLang="th-TH" sz="1300"/>
              <a:pPr/>
              <a:t>44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ตัวแทน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9216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2B0C2DA7-DAD3-426B-9378-DDFFDA4BEA15}" type="slidenum">
              <a:rPr lang="en-US" altLang="th-TH" sz="1300"/>
              <a:pPr/>
              <a:t>45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1331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1A34E0CE-FA29-4701-999B-836A24BC3220}" type="slidenum">
              <a:rPr lang="en-US" altLang="th-TH" sz="1300"/>
              <a:pPr/>
              <a:t>5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1536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9F6BE00B-8543-4CAA-9E18-3D9761481629}" type="slidenum">
              <a:rPr lang="en-US" altLang="th-TH" sz="1300"/>
              <a:pPr/>
              <a:t>6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1741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4D0CDEC1-E040-41BE-91DB-A6BBA7DF7C74}" type="slidenum">
              <a:rPr lang="en-US" altLang="th-TH" sz="1300"/>
              <a:pPr/>
              <a:t>7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1946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0867B99D-BADB-4E87-BC61-311090BFB421}" type="slidenum">
              <a:rPr lang="en-US" altLang="th-TH" sz="1300"/>
              <a:pPr/>
              <a:t>8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ตัวยึดรูปบนภาพนิ่ง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2150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defTabSz="960438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0BDC907D-46FE-42C7-B550-DC8817D84D79}" type="slidenum">
              <a:rPr lang="en-US" altLang="th-TH" sz="1300"/>
              <a:pPr/>
              <a:t>9</a:t>
            </a:fld>
            <a:endParaRPr lang="en-US" altLang="th-TH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5B534-1868-46AE-B5B1-3BAC748808D7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387442454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44EA0-6BC8-4FF3-97D5-8F64EE92C087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743035286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4882F-9445-411C-8E9B-6F39343613BE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226449387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ชื่อเรื่อง ภาพตัดปะ 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ภาพตัดป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385F9-3117-4A51-BFB8-43913F2F70A4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284185007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100AD-BD25-4A17-A5EE-1B3C5140BB9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132416825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268CD-F626-4971-B621-D2D92C3DA900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628041530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1A1D0-B612-497C-9B70-26F35D17E3F0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556279353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A1C71-7DCB-4262-86DA-5CCF43BF46B6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824085640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73E7C-5CEE-4358-A094-D1CB6D61CBAB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975837339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1CE0E-FAE2-4033-8D35-96BC67A342AF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94967082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D2CA1-65B3-417B-863E-6B2D13040AD8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948928726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82785-EAB4-450E-9112-23E94E20688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772514821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คลิกเพื่อแก้ไขลักษณะต้นแบบชื่อเรื่อง</a:t>
            </a:r>
            <a:endParaRPr lang="en-US" altLang="th-TH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  <a:endParaRPr lang="en-US" altLang="th-TH" smtClean="0"/>
          </a:p>
          <a:p>
            <a:pPr lvl="1"/>
            <a:r>
              <a:rPr lang="th-TH" altLang="th-TH" smtClean="0"/>
              <a:t>ระดับที่สอง</a:t>
            </a:r>
            <a:endParaRPr lang="en-US" altLang="th-TH" smtClean="0"/>
          </a:p>
          <a:p>
            <a:pPr lvl="2"/>
            <a:r>
              <a:rPr lang="th-TH" altLang="th-TH" smtClean="0"/>
              <a:t>ระดับที่สาม</a:t>
            </a:r>
            <a:endParaRPr lang="en-US" altLang="th-TH" smtClean="0"/>
          </a:p>
          <a:p>
            <a:pPr lvl="3"/>
            <a:r>
              <a:rPr lang="th-TH" altLang="th-TH" smtClean="0"/>
              <a:t>ระดับที่สี่</a:t>
            </a:r>
            <a:endParaRPr lang="en-US" altLang="th-TH" smtClean="0"/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BC30414-E444-449C-89BB-C5060666DF34}" type="slidenum">
              <a:rPr lang="en-US" altLang="th-TH"/>
              <a:pPr/>
              <a:t>‹#›</a:t>
            </a:fld>
            <a:endParaRPr lang="en-US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__________Microsoft_PowerPoint_97-20031.ppt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323850" y="260350"/>
            <a:ext cx="8569325" cy="5545138"/>
          </a:xfrm>
          <a:prstGeom prst="diamond">
            <a:avLst/>
          </a:prstGeom>
          <a:gradFill rotWithShape="1">
            <a:gsLst>
              <a:gs pos="0">
                <a:srgbClr val="FFFFFF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D8D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th-TH">
              <a:solidFill>
                <a:srgbClr val="74C0C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304800" y="228600"/>
            <a:ext cx="8610600" cy="640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pic>
        <p:nvPicPr>
          <p:cNvPr id="4100" name="Picture 6" descr="C:\Documents and Settings\All Users\Documents\Keng shared\พื้นหลัง\31dca8c90f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457200" y="908050"/>
            <a:ext cx="83058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th-TH" altLang="th-TH" sz="5400" b="1">
                <a:latin typeface="Arial" pitchFamily="34" charset="0"/>
                <a:cs typeface="JasmineUPC" pitchFamily="18" charset="-34"/>
              </a:rPr>
              <a:t>กฎหมายสำคัญที่เกี่ยวกับ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th-TH" altLang="th-TH" sz="5400" b="1">
                <a:latin typeface="Arial" pitchFamily="34" charset="0"/>
                <a:cs typeface="JasmineUPC" pitchFamily="18" charset="-34"/>
              </a:rPr>
              <a:t>ผู้ประกอบการและผู้สัมผัสอาหาร</a:t>
            </a:r>
            <a:endParaRPr lang="en-US" altLang="th-TH" sz="5400" b="1">
              <a:latin typeface="Arial" pitchFamily="34" charset="0"/>
              <a:cs typeface="JasmineUPC" pitchFamily="18" charset="-34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th-TH" altLang="th-TH" sz="5400" b="1">
              <a:latin typeface="Arial" pitchFamily="34" charset="0"/>
              <a:cs typeface="JasmineUPC" pitchFamily="18" charset="-34"/>
            </a:endParaRPr>
          </a:p>
        </p:txBody>
      </p:sp>
      <p:sp>
        <p:nvSpPr>
          <p:cNvPr id="4102" name="AutoShape 4"/>
          <p:cNvSpPr>
            <a:spLocks noChangeArrowheads="1"/>
          </p:cNvSpPr>
          <p:nvPr/>
        </p:nvSpPr>
        <p:spPr bwMode="auto">
          <a:xfrm>
            <a:off x="106363" y="4986338"/>
            <a:ext cx="7345362" cy="615950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9525">
            <a:solidFill>
              <a:srgbClr val="CC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th-TH" altLang="th-TH" sz="3600" b="1">
                <a:solidFill>
                  <a:srgbClr val="006600"/>
                </a:solidFill>
                <a:latin typeface="Arial" pitchFamily="34" charset="0"/>
                <a:cs typeface="JasmineUPC" pitchFamily="18" charset="-34"/>
              </a:rPr>
              <a:t>สำนักสุขาภิบาลอาหารและน้ำ กรมอนามัย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304800" y="620713"/>
            <a:ext cx="8382000" cy="2016125"/>
          </a:xfrm>
          <a:prstGeom prst="roundRect">
            <a:avLst>
              <a:gd name="adj" fmla="val 16657"/>
            </a:avLst>
          </a:prstGeom>
          <a:solidFill>
            <a:srgbClr val="66CCFF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60400" y="908050"/>
            <a:ext cx="81788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5000"/>
              </a:lnSpc>
            </a:pPr>
            <a:r>
              <a:rPr lang="th-TH" altLang="th-TH" sz="3600" b="1">
                <a:latin typeface="Angsana New" pitchFamily="18" charset="-34"/>
              </a:rPr>
              <a:t>          หมายความว่า  บุคคลที่เกี่ยวข้องกับอาหารตั้งแต่กระบวนการเตรียม ปรุง ประกอบ จำหน่ายและเสิร์ฟอาหาร รวมถึงล้างและเก็บภาชนะอุปกรณ์</a:t>
            </a:r>
            <a:endParaRPr lang="th-TH" altLang="th-TH" sz="3600" b="1">
              <a:solidFill>
                <a:srgbClr val="0033CC"/>
              </a:solidFill>
              <a:latin typeface="Angsana New" pitchFamily="18" charset="-34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900113" y="188913"/>
            <a:ext cx="4767262" cy="650875"/>
          </a:xfrm>
          <a:prstGeom prst="octagon">
            <a:avLst>
              <a:gd name="adj" fmla="val 29282"/>
            </a:avLst>
          </a:prstGeom>
          <a:solidFill>
            <a:srgbClr val="0066CC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th-TH" altLang="th-TH">
              <a:solidFill>
                <a:schemeClr val="bg1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189163" y="115888"/>
            <a:ext cx="403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4400" b="1">
                <a:solidFill>
                  <a:schemeClr val="bg1"/>
                </a:solidFill>
                <a:latin typeface="Angsana New" pitchFamily="18" charset="-34"/>
              </a:rPr>
              <a:t>ผู้สัมผัสอาหาร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1143000" y="311150"/>
            <a:ext cx="609600" cy="381000"/>
          </a:xfrm>
          <a:prstGeom prst="ellipse">
            <a:avLst/>
          </a:prstGeom>
          <a:solidFill>
            <a:srgbClr val="FFFA3B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395288" y="2852738"/>
            <a:ext cx="8280400" cy="381635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endParaRPr lang="th-TH" altLang="th-TH">
              <a:solidFill>
                <a:srgbClr val="33CC33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27088" y="2781300"/>
            <a:ext cx="78486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ได้แก่......</a:t>
            </a:r>
          </a:p>
          <a:p>
            <a:pPr eaLnBrk="1" hangingPunct="1">
              <a:buFontTx/>
              <a:buChar char="•"/>
              <a:defRPr/>
            </a:pP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 ผู้เตรียมอาหาร</a:t>
            </a:r>
          </a:p>
          <a:p>
            <a:pPr eaLnBrk="1" hangingPunct="1">
              <a:buFontTx/>
              <a:buChar char="•"/>
              <a:defRPr/>
            </a:pP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 ผู้ปรุง-ประกอบอาหาร</a:t>
            </a:r>
          </a:p>
          <a:p>
            <a:pPr eaLnBrk="1" hangingPunct="1">
              <a:buFontTx/>
              <a:buChar char="•"/>
              <a:defRPr/>
            </a:pP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 ผู้เสิร์ฟอาหาร</a:t>
            </a:r>
          </a:p>
          <a:p>
            <a:pPr eaLnBrk="1" hangingPunct="1">
              <a:buFontTx/>
              <a:buChar char="•"/>
              <a:defRPr/>
            </a:pP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 ผู้จำหน่ายอาหาร</a:t>
            </a:r>
          </a:p>
          <a:p>
            <a:pPr eaLnBrk="1" hangingPunct="1">
              <a:buFontTx/>
              <a:buChar char="•"/>
              <a:defRPr/>
            </a:pP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 ผู้ล้างและเก็บภาชนะอุปกรณ์   </a:t>
            </a:r>
            <a:endParaRPr lang="th-TH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537" name="AutoShape 9"/>
          <p:cNvSpPr>
            <a:spLocks/>
          </p:cNvSpPr>
          <p:nvPr/>
        </p:nvSpPr>
        <p:spPr bwMode="auto">
          <a:xfrm>
            <a:off x="5148263" y="3716338"/>
            <a:ext cx="431800" cy="2520950"/>
          </a:xfrm>
          <a:prstGeom prst="rightBrace">
            <a:avLst>
              <a:gd name="adj1" fmla="val 4865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651500" y="4221163"/>
            <a:ext cx="2809875" cy="1592262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>
              <a:buFontTx/>
              <a:buChar char="•"/>
            </a:pPr>
            <a:r>
              <a:rPr lang="th-TH" altLang="th-TH" b="1"/>
              <a:t>สถานที่จำหน่ายอาหาร</a:t>
            </a:r>
          </a:p>
          <a:p>
            <a:pPr eaLnBrk="1" hangingPunct="1">
              <a:buFontTx/>
              <a:buChar char="•"/>
            </a:pPr>
            <a:r>
              <a:rPr lang="th-TH" altLang="th-TH" b="1"/>
              <a:t>การจำหน่ายอาหาร</a:t>
            </a:r>
          </a:p>
          <a:p>
            <a:pPr eaLnBrk="1" hangingPunct="1"/>
            <a:r>
              <a:rPr lang="th-TH" altLang="th-TH" b="1"/>
              <a:t> ในที่/ทางสาธารณะ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4641850" y="814388"/>
            <a:ext cx="6350" cy="938212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619250" y="260350"/>
            <a:ext cx="6045200" cy="628650"/>
          </a:xfrm>
          <a:prstGeom prst="rect">
            <a:avLst/>
          </a:prstGeom>
          <a:solidFill>
            <a:srgbClr val="FFFFCC"/>
          </a:solidFill>
          <a:ln w="57150" cmpd="thinThick">
            <a:solidFill>
              <a:srgbClr val="CC99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sz="4000" b="1">
                <a:latin typeface="Cordia New" pitchFamily="34" charset="-34"/>
              </a:rPr>
              <a:t>พ.ร.บ. การสาธารณสุข พ.ศ. ๒๕๓๕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07950" y="3124200"/>
            <a:ext cx="3671888" cy="2763838"/>
          </a:xfrm>
          <a:prstGeom prst="rect">
            <a:avLst/>
          </a:prstGeom>
          <a:solidFill>
            <a:srgbClr val="FFCCFF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93675"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b="1">
                <a:latin typeface="Angsana New" pitchFamily="18" charset="-34"/>
              </a:rPr>
              <a:t>   </a:t>
            </a:r>
            <a:r>
              <a:rPr lang="th-TH" altLang="th-TH" b="1" u="sng">
                <a:latin typeface="Angsana New" pitchFamily="18" charset="-34"/>
              </a:rPr>
              <a:t>ออกข้อบัญญัติท้องถิ่น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solidFill>
                  <a:srgbClr val="CC0000"/>
                </a:solidFill>
                <a:latin typeface="Angsana New" pitchFamily="18" charset="-34"/>
              </a:rPr>
              <a:t>(เทศบัญญัติ/ข้อบัญญัติ อบต.)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b="1">
                <a:latin typeface="Angsana New" pitchFamily="18" charset="-34"/>
              </a:rPr>
              <a:t> กิจการตลาด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b="1" u="sng">
                <a:solidFill>
                  <a:srgbClr val="0033CC"/>
                </a:solidFill>
                <a:latin typeface="Angsana New" pitchFamily="18" charset="-34"/>
              </a:rPr>
              <a:t> สถานที่จำหน่ายอาหาร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b="1" u="sng">
                <a:solidFill>
                  <a:srgbClr val="0033CC"/>
                </a:solidFill>
                <a:latin typeface="Angsana New" pitchFamily="18" charset="-34"/>
              </a:rPr>
              <a:t> การจำหน่ายอาหารในที่/ทาง  </a:t>
            </a:r>
          </a:p>
          <a:p>
            <a:pPr>
              <a:lnSpc>
                <a:spcPct val="90000"/>
              </a:lnSpc>
            </a:pPr>
            <a:r>
              <a:rPr lang="th-TH" altLang="th-TH" b="1">
                <a:solidFill>
                  <a:srgbClr val="0033CC"/>
                </a:solidFill>
                <a:latin typeface="Angsana New" pitchFamily="18" charset="-34"/>
              </a:rPr>
              <a:t>   </a:t>
            </a:r>
            <a:r>
              <a:rPr lang="th-TH" altLang="th-TH" b="1" u="sng">
                <a:solidFill>
                  <a:srgbClr val="0033CC"/>
                </a:solidFill>
                <a:latin typeface="Angsana New" pitchFamily="18" charset="-34"/>
              </a:rPr>
              <a:t>สาธารณะ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792538" y="1066800"/>
            <a:ext cx="1693862" cy="3810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b="1">
                <a:latin typeface="Cordia New" pitchFamily="34" charset="-34"/>
              </a:rPr>
              <a:t>ให้อำนาจ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2306638" y="1774825"/>
            <a:ext cx="4648200" cy="56673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57150" cmpd="thickThin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th-TH" altLang="th-TH" sz="3600" b="1">
                <a:latin typeface="Cordia New" pitchFamily="34" charset="-34"/>
              </a:rPr>
              <a:t>องค์กรปกครอง</a:t>
            </a:r>
            <a:r>
              <a:rPr lang="th-TH" altLang="th-TH" sz="3600" b="1">
                <a:latin typeface="Cordia New" pitchFamily="34" charset="-34"/>
                <a:cs typeface="Cordia New" pitchFamily="34" charset="-34"/>
              </a:rPr>
              <a:t>ส่วนท้องถิ่น</a:t>
            </a:r>
            <a:endParaRPr lang="th-TH" altLang="th-TH" sz="3600" b="1">
              <a:latin typeface="Cordia New" pitchFamily="34" charset="-34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924300" y="3124200"/>
            <a:ext cx="2405063" cy="1566863"/>
          </a:xfrm>
          <a:prstGeom prst="rect">
            <a:avLst/>
          </a:prstGeom>
          <a:solidFill>
            <a:srgbClr val="FFFF99"/>
          </a:solidFill>
          <a:ln w="1270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b="1" u="sng">
                <a:latin typeface="Cordia New" pitchFamily="34" charset="-34"/>
              </a:rPr>
              <a:t>พิจารณาอนุญาต/หนังสือรับรองการแจ้ง</a:t>
            </a:r>
            <a:r>
              <a:rPr lang="th-TH" altLang="th-TH" b="1">
                <a:latin typeface="Cordia New" pitchFamily="34" charset="-34"/>
              </a:rPr>
              <a:t>และตรวจตรา</a:t>
            </a:r>
            <a:endParaRPr lang="th-TH" altLang="th-TH" sz="3000" b="1">
              <a:latin typeface="Cordia New" pitchFamily="34" charset="-34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161088" y="4941888"/>
            <a:ext cx="2803525" cy="16922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96838"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th-TH" b="1">
                <a:latin typeface="Cordia New" pitchFamily="34" charset="-34"/>
                <a:cs typeface="Cordia New" pitchFamily="34" charset="-34"/>
              </a:rPr>
              <a:t>           </a:t>
            </a:r>
            <a:r>
              <a:rPr lang="th-TH" altLang="th-TH" b="1" u="sng">
                <a:latin typeface="Cordia New" pitchFamily="34" charset="-34"/>
              </a:rPr>
              <a:t>กรณี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b="1">
                <a:latin typeface="Cordia New" pitchFamily="34" charset="-34"/>
              </a:rPr>
              <a:t> ก่อเหตุรำคาญ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b="1">
                <a:latin typeface="Cordia New" pitchFamily="34" charset="-34"/>
              </a:rPr>
              <a:t> ผิดสุขลักษณะอาคาร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b="1">
                <a:latin typeface="Cordia New" pitchFamily="34" charset="-34"/>
              </a:rPr>
              <a:t> </a:t>
            </a:r>
            <a:r>
              <a:rPr lang="th-TH" altLang="th-TH" b="1">
                <a:solidFill>
                  <a:srgbClr val="CC0000"/>
                </a:solidFill>
                <a:latin typeface="Cordia New" pitchFamily="34" charset="-34"/>
              </a:rPr>
              <a:t>ฝ่าฝืนข้อบัญญัติฯ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1828800" y="2533650"/>
            <a:ext cx="5791200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1841500" y="2533650"/>
            <a:ext cx="6350" cy="608013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5410200" y="2535238"/>
            <a:ext cx="6350" cy="588962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7605713" y="2533650"/>
            <a:ext cx="0" cy="28575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7596188" y="4495800"/>
            <a:ext cx="0" cy="45720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553200" y="2844800"/>
            <a:ext cx="2286000" cy="17621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96838"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lnSpc>
                <a:spcPct val="85000"/>
              </a:lnSpc>
            </a:pPr>
            <a:r>
              <a:rPr lang="th-TH" altLang="th-TH" b="1">
                <a:latin typeface="Angsana New" pitchFamily="18" charset="-34"/>
              </a:rPr>
              <a:t>   </a:t>
            </a:r>
            <a:r>
              <a:rPr lang="th-TH" altLang="th-TH" b="1" u="sng">
                <a:latin typeface="Angsana New" pitchFamily="18" charset="-34"/>
              </a:rPr>
              <a:t>ออกคำสั่งให้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th-TH" altLang="th-TH" b="1">
                <a:latin typeface="Angsana New" pitchFamily="18" charset="-34"/>
              </a:rPr>
              <a:t> ปรับปรุง/ แก้ไข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th-TH" altLang="th-TH" b="1">
                <a:latin typeface="Angsana New" pitchFamily="18" charset="-34"/>
              </a:rPr>
              <a:t> พักใช้/ หยุด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th-TH" altLang="th-TH" b="1">
                <a:latin typeface="Angsana New" pitchFamily="18" charset="-34"/>
              </a:rPr>
              <a:t> เพิกถอน</a:t>
            </a: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3856038" y="5514975"/>
            <a:ext cx="2228850" cy="363538"/>
          </a:xfrm>
          <a:prstGeom prst="leftArrow">
            <a:avLst>
              <a:gd name="adj1" fmla="val 54796"/>
              <a:gd name="adj2" fmla="val 252251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4648200" y="2362200"/>
            <a:ext cx="0" cy="15240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304800" y="2057400"/>
            <a:ext cx="8534400" cy="4572000"/>
          </a:xfrm>
          <a:prstGeom prst="foldedCorner">
            <a:avLst>
              <a:gd name="adj" fmla="val 26463"/>
            </a:avLst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08000" y="2286000"/>
            <a:ext cx="8128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>
              <a:lnSpc>
                <a:spcPct val="90000"/>
              </a:lnSpc>
            </a:pPr>
            <a:r>
              <a:rPr lang="th-TH" altLang="th-TH" sz="4000" b="1" u="sng">
                <a:latin typeface="Cordia New" pitchFamily="34" charset="-34"/>
                <a:cs typeface="IrisUPC" pitchFamily="34" charset="-34"/>
              </a:rPr>
              <a:t>สุขลักษณะสถานที่จำหน่ายอาหาร</a:t>
            </a:r>
          </a:p>
          <a:p>
            <a:pPr>
              <a:lnSpc>
                <a:spcPct val="90000"/>
              </a:lnSpc>
              <a:buFontTx/>
              <a:buChar char="๏"/>
            </a:pPr>
            <a:r>
              <a:rPr lang="th-TH" altLang="th-TH" sz="4000" b="1">
                <a:latin typeface="Cordia New" pitchFamily="34" charset="-34"/>
                <a:cs typeface="IrisUPC" pitchFamily="34" charset="-34"/>
              </a:rPr>
              <a:t> ที่ตั้ง การใช้ การดูแลรักษาสถานที่</a:t>
            </a:r>
          </a:p>
          <a:p>
            <a:pPr>
              <a:lnSpc>
                <a:spcPct val="90000"/>
              </a:lnSpc>
              <a:buFontTx/>
              <a:buChar char="๏"/>
            </a:pPr>
            <a:r>
              <a:rPr lang="th-TH" altLang="th-TH" sz="4000" b="1">
                <a:latin typeface="Cordia New" pitchFamily="34" charset="-34"/>
                <a:cs typeface="IrisUPC" pitchFamily="34" charset="-34"/>
              </a:rPr>
              <a:t> อาหาร กรรมวิธีการจำหน่าย ทำ </a:t>
            </a:r>
          </a:p>
          <a:p>
            <a:pPr>
              <a:lnSpc>
                <a:spcPct val="90000"/>
              </a:lnSpc>
            </a:pPr>
            <a:r>
              <a:rPr lang="th-TH" altLang="th-TH" sz="4000" b="1">
                <a:latin typeface="Cordia New" pitchFamily="34" charset="-34"/>
                <a:cs typeface="IrisUPC" pitchFamily="34" charset="-34"/>
              </a:rPr>
              <a:t>    ประกอบ ปรุง เก็บ สะสมอาหาร</a:t>
            </a:r>
          </a:p>
          <a:p>
            <a:pPr>
              <a:lnSpc>
                <a:spcPct val="90000"/>
              </a:lnSpc>
              <a:buFontTx/>
              <a:buChar char="๏"/>
            </a:pPr>
            <a:r>
              <a:rPr lang="th-TH" altLang="th-TH" sz="4000" b="1">
                <a:latin typeface="Cordia New" pitchFamily="34" charset="-34"/>
                <a:cs typeface="IrisUPC" pitchFamily="34" charset="-34"/>
              </a:rPr>
              <a:t> สุขลักษณะส่วนบุคคล</a:t>
            </a:r>
          </a:p>
          <a:p>
            <a:pPr>
              <a:lnSpc>
                <a:spcPct val="90000"/>
              </a:lnSpc>
              <a:buFontTx/>
              <a:buChar char="๏"/>
            </a:pPr>
            <a:r>
              <a:rPr lang="th-TH" altLang="th-TH" sz="4000" b="1">
                <a:latin typeface="Cordia New" pitchFamily="34" charset="-34"/>
                <a:cs typeface="IrisUPC" pitchFamily="34" charset="-34"/>
              </a:rPr>
              <a:t> ภาชนะ อุปกรณ์ น้ำใช้ และของใช้อื่นๆ</a:t>
            </a:r>
          </a:p>
          <a:p>
            <a:pPr>
              <a:lnSpc>
                <a:spcPct val="90000"/>
              </a:lnSpc>
              <a:buFontTx/>
              <a:buChar char="๏"/>
            </a:pPr>
            <a:r>
              <a:rPr lang="th-TH" altLang="th-TH" sz="4000" b="1">
                <a:latin typeface="Cordia New" pitchFamily="34" charset="-34"/>
                <a:cs typeface="IrisUPC" pitchFamily="34" charset="-34"/>
              </a:rPr>
              <a:t> การป้องกันเหตุรำคาญ </a:t>
            </a:r>
          </a:p>
          <a:p>
            <a:pPr>
              <a:lnSpc>
                <a:spcPct val="90000"/>
              </a:lnSpc>
            </a:pPr>
            <a:r>
              <a:rPr lang="th-TH" altLang="th-TH" sz="4000" b="1">
                <a:latin typeface="Cordia New" pitchFamily="34" charset="-34"/>
                <a:cs typeface="IrisUPC" pitchFamily="34" charset="-34"/>
              </a:rPr>
              <a:t>    และการป้องกันโรคติดต่อ</a:t>
            </a:r>
          </a:p>
        </p:txBody>
      </p:sp>
      <p:graphicFrame>
        <p:nvGraphicFramePr>
          <p:cNvPr id="2662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940425" y="2492375"/>
          <a:ext cx="2819400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Clip" r:id="rId4" imgW="1524528" imgH="1155282" progId="MS_ClipArt_Gallery.2">
                  <p:embed/>
                </p:oleObj>
              </mc:Choice>
              <mc:Fallback>
                <p:oleObj name="Clip" r:id="rId4" imgW="1524528" imgH="1155282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492375"/>
                        <a:ext cx="2819400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5562600" y="304800"/>
            <a:ext cx="2963863" cy="1219200"/>
          </a:xfrm>
          <a:prstGeom prst="wedgeRoundRectCallout">
            <a:avLst>
              <a:gd name="adj1" fmla="val -45287"/>
              <a:gd name="adj2" fmla="val 110028"/>
              <a:gd name="adj3" fmla="val 16667"/>
            </a:avLst>
          </a:prstGeom>
          <a:solidFill>
            <a:srgbClr val="66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17088" dir="2436078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1" hangingPunct="1"/>
            <a:endParaRPr lang="th-TH" altLang="th-TH" sz="1600">
              <a:latin typeface="Angsana New" pitchFamily="18" charset="-34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715000" y="457200"/>
            <a:ext cx="2717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th-TH" altLang="th-TH" sz="4000" b="1">
                <a:cs typeface="LilyUPC" pitchFamily="34" charset="-34"/>
              </a:rPr>
              <a:t>ข้อบัญญัติท้องถิ่น(ม.40)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508000" y="312738"/>
            <a:ext cx="5283200" cy="1784350"/>
          </a:xfrm>
          <a:prstGeom prst="rightArrow">
            <a:avLst>
              <a:gd name="adj1" fmla="val 50000"/>
              <a:gd name="adj2" fmla="val 74049"/>
            </a:avLst>
          </a:prstGeom>
          <a:solidFill>
            <a:srgbClr val="FF99FF"/>
          </a:solidFill>
          <a:ln w="508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altLang="th-TH" sz="5400" b="1">
                <a:cs typeface="LilyUPC" pitchFamily="34" charset="-34"/>
              </a:rPr>
              <a:t>เจ้าพนักงานท้องถิ่น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330200" y="1484313"/>
            <a:ext cx="8534400" cy="5145087"/>
          </a:xfrm>
          <a:prstGeom prst="foldedCorner">
            <a:avLst>
              <a:gd name="adj" fmla="val 11662"/>
            </a:avLst>
          </a:prstGeo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850" y="2133600"/>
            <a:ext cx="8496300" cy="395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lnSpc>
                <a:spcPct val="90000"/>
              </a:lnSpc>
              <a:defRPr/>
            </a:pPr>
            <a:r>
              <a:rPr lang="th-TH" sz="3600" b="1" u="sng" dirty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IrisUPC" pitchFamily="34" charset="-34"/>
              </a:rPr>
              <a:t>สุขลักษณะส่วนบุคคลของผู้สัมผัสอาหาร</a:t>
            </a:r>
          </a:p>
          <a:p>
            <a:pPr>
              <a:lnSpc>
                <a:spcPct val="90000"/>
              </a:lnSpc>
              <a:buFontTx/>
              <a:buChar char="๏"/>
              <a:defRPr/>
            </a:pPr>
            <a:r>
              <a:rPr lang="th-TH" sz="3600" b="1" dirty="0">
                <a:latin typeface="Cordia New" pitchFamily="34" charset="-34"/>
                <a:cs typeface="IrisUPC" pitchFamily="34" charset="-34"/>
              </a:rPr>
              <a:t> ต้องตรวจสุขภาพและมีหนังสือรับรองจากแพทย์ก่อนจะเป็น</a:t>
            </a:r>
          </a:p>
          <a:p>
            <a:pPr>
              <a:lnSpc>
                <a:spcPct val="90000"/>
              </a:lnSpc>
              <a:defRPr/>
            </a:pPr>
            <a:r>
              <a:rPr lang="th-TH" sz="3600" b="1" dirty="0">
                <a:latin typeface="Cordia New" pitchFamily="34" charset="-34"/>
                <a:cs typeface="IrisUPC" pitchFamily="34" charset="-34"/>
              </a:rPr>
              <a:t>   ผู้สัมผัสอาหาร และตรวจอย่างน้อยปีละ </a:t>
            </a:r>
            <a:r>
              <a:rPr lang="en-US" sz="3600" b="1" dirty="0">
                <a:latin typeface="Cordia New" pitchFamily="34" charset="-34"/>
                <a:cs typeface="IrisUPC" pitchFamily="34" charset="-34"/>
              </a:rPr>
              <a:t>1</a:t>
            </a:r>
            <a:r>
              <a:rPr lang="th-TH" sz="3600" b="1" dirty="0">
                <a:latin typeface="Cordia New" pitchFamily="34" charset="-34"/>
                <a:cs typeface="IrisUPC" pitchFamily="34" charset="-34"/>
              </a:rPr>
              <a:t> ครั้ง</a:t>
            </a:r>
          </a:p>
          <a:p>
            <a:pPr>
              <a:lnSpc>
                <a:spcPct val="90000"/>
              </a:lnSpc>
              <a:buFontTx/>
              <a:buChar char="๏"/>
              <a:defRPr/>
            </a:pPr>
            <a:r>
              <a:rPr lang="th-TH" sz="3600" b="1" dirty="0">
                <a:latin typeface="Cordia New" pitchFamily="34" charset="-34"/>
                <a:cs typeface="IrisUPC" pitchFamily="34" charset="-34"/>
              </a:rPr>
              <a:t> </a:t>
            </a:r>
            <a:r>
              <a:rPr lang="th-TH" sz="3600" b="1" dirty="0">
                <a:solidFill>
                  <a:srgbClr val="009900"/>
                </a:solidFill>
                <a:latin typeface="Cordia New" pitchFamily="34" charset="-34"/>
                <a:cs typeface="IrisUPC" pitchFamily="34" charset="-34"/>
              </a:rPr>
              <a:t>มีความรู้ด้านสุขาภิบาลอาหาร  โดยผ่านการอบรมหรือผ่าน</a:t>
            </a:r>
          </a:p>
          <a:p>
            <a:pPr>
              <a:lnSpc>
                <a:spcPct val="90000"/>
              </a:lnSpc>
              <a:defRPr/>
            </a:pPr>
            <a:r>
              <a:rPr lang="th-TH" sz="3600" b="1" dirty="0">
                <a:solidFill>
                  <a:srgbClr val="009900"/>
                </a:solidFill>
                <a:latin typeface="Cordia New" pitchFamily="34" charset="-34"/>
                <a:cs typeface="IrisUPC" pitchFamily="34" charset="-34"/>
              </a:rPr>
              <a:t>   การทดสอบความรู้ และติดบัตรประจำตัวผู้สัมผัสอาหาร</a:t>
            </a:r>
            <a:r>
              <a:rPr lang="th-TH" sz="3600" b="1" dirty="0">
                <a:latin typeface="Cordia New" pitchFamily="34" charset="-34"/>
                <a:cs typeface="IrisUPC" pitchFamily="34" charset="-34"/>
              </a:rPr>
              <a:t>   </a:t>
            </a:r>
          </a:p>
          <a:p>
            <a:pPr>
              <a:lnSpc>
                <a:spcPct val="90000"/>
              </a:lnSpc>
              <a:buFontTx/>
              <a:buChar char="๏"/>
              <a:defRPr/>
            </a:pPr>
            <a:r>
              <a:rPr lang="th-TH" sz="3600" b="1" dirty="0">
                <a:latin typeface="Cordia New" pitchFamily="34" charset="-34"/>
                <a:cs typeface="IrisUPC" pitchFamily="34" charset="-34"/>
              </a:rPr>
              <a:t> 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IrisUPC" pitchFamily="34" charset="-34"/>
              </a:rPr>
              <a:t>ต้องปฏิบัติตนในขณะปฏิบัติงาน เช่น การแต่งกาย(ผ้ากันเปื้อน </a:t>
            </a:r>
          </a:p>
          <a:p>
            <a:pPr>
              <a:lnSpc>
                <a:spcPct val="90000"/>
              </a:lnSpc>
              <a:defRPr/>
            </a:pP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IrisUPC" pitchFamily="34" charset="-34"/>
              </a:rPr>
              <a:t>   หมวก/ตาข่ายคลุมผม) มือ-เล็บต้องสะอาด ใช้อุปกรณ์หยิบจับ</a:t>
            </a:r>
          </a:p>
          <a:p>
            <a:pPr>
              <a:lnSpc>
                <a:spcPct val="90000"/>
              </a:lnSpc>
              <a:defRPr/>
            </a:pP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IrisUPC" pitchFamily="34" charset="-34"/>
              </a:rPr>
              <a:t>   อาหาร(แยกระหว่างอาหารดิบ-สุก) หลีกเลี่ยงพฤติกรรมที่ไม่</a:t>
            </a:r>
          </a:p>
          <a:p>
            <a:pPr>
              <a:lnSpc>
                <a:spcPct val="90000"/>
              </a:lnSpc>
              <a:defRPr/>
            </a:pP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IrisUPC" pitchFamily="34" charset="-34"/>
              </a:rPr>
              <a:t>   เหมาะสมในขณะปฏิบัติงาน(การไอ จาม สูบบุหรี่ เป็นต้น)ฯลฯ </a:t>
            </a:r>
          </a:p>
          <a:p>
            <a:pPr>
              <a:lnSpc>
                <a:spcPct val="90000"/>
              </a:lnSpc>
              <a:buFontTx/>
              <a:buChar char="๏"/>
              <a:defRPr/>
            </a:pPr>
            <a:r>
              <a:rPr lang="th-TH" sz="3600" b="1" dirty="0">
                <a:latin typeface="Cordia New" pitchFamily="34" charset="-34"/>
                <a:cs typeface="IrisUPC" pitchFamily="34" charset="-34"/>
              </a:rPr>
              <a:t> </a:t>
            </a:r>
            <a:r>
              <a:rPr lang="th-TH" sz="3600" b="1" dirty="0">
                <a:solidFill>
                  <a:srgbClr val="660033"/>
                </a:solidFill>
                <a:latin typeface="Cordia New" pitchFamily="34" charset="-34"/>
                <a:cs typeface="IrisUPC" pitchFamily="34" charset="-34"/>
              </a:rPr>
              <a:t>อื่นๆ ตามข้อบัญญัติท้องถิ่น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4787900" y="404813"/>
            <a:ext cx="2963863" cy="676275"/>
          </a:xfrm>
          <a:prstGeom prst="wedgeRoundRectCallout">
            <a:avLst>
              <a:gd name="adj1" fmla="val -43949"/>
              <a:gd name="adj2" fmla="val 131222"/>
              <a:gd name="adj3" fmla="val 16667"/>
            </a:avLst>
          </a:prstGeom>
          <a:solidFill>
            <a:srgbClr val="FFCCFF"/>
          </a:solidFill>
          <a:ln w="25400">
            <a:solidFill>
              <a:schemeClr val="bg2"/>
            </a:solidFill>
            <a:miter lim="800000"/>
            <a:headEnd/>
            <a:tailEnd/>
          </a:ln>
          <a:effectLst>
            <a:outerShdw dist="117088" dir="2436078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1" hangingPunct="1"/>
            <a:endParaRPr lang="th-TH" altLang="th-TH" sz="160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003800" y="501650"/>
            <a:ext cx="2717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th-TH" altLang="th-TH" sz="3200" b="1">
                <a:cs typeface="LilyUPC" pitchFamily="34" charset="-34"/>
              </a:rPr>
              <a:t>ข้อบัญญัติท้องถิ่น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39750" y="188913"/>
            <a:ext cx="4135438" cy="1238250"/>
          </a:xfrm>
          <a:prstGeom prst="rightArrow">
            <a:avLst>
              <a:gd name="adj1" fmla="val 50000"/>
              <a:gd name="adj2" fmla="val 83525"/>
            </a:avLst>
          </a:prstGeom>
          <a:solidFill>
            <a:srgbClr val="6600FF"/>
          </a:solidFill>
          <a:ln w="50800">
            <a:solidFill>
              <a:srgbClr val="6600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altLang="th-TH" sz="3600" b="1">
                <a:solidFill>
                  <a:schemeClr val="bg1"/>
                </a:solidFill>
                <a:cs typeface="LilyUPC" pitchFamily="34" charset="-34"/>
              </a:rPr>
              <a:t>เจ้าพนักงานท้องถิ่น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098"/>
          <p:cNvSpPr>
            <a:spLocks noChangeArrowheads="1"/>
          </p:cNvSpPr>
          <p:nvPr/>
        </p:nvSpPr>
        <p:spPr bwMode="auto">
          <a:xfrm>
            <a:off x="141288" y="685800"/>
            <a:ext cx="8861425" cy="60198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30723" name="Line 4099"/>
          <p:cNvSpPr>
            <a:spLocks noChangeShapeType="1"/>
          </p:cNvSpPr>
          <p:nvPr/>
        </p:nvSpPr>
        <p:spPr bwMode="auto">
          <a:xfrm>
            <a:off x="4470400" y="4267200"/>
            <a:ext cx="0" cy="22860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24" name="Rectangle 4100"/>
          <p:cNvSpPr>
            <a:spLocks noChangeArrowheads="1"/>
          </p:cNvSpPr>
          <p:nvPr/>
        </p:nvSpPr>
        <p:spPr bwMode="auto">
          <a:xfrm>
            <a:off x="1320800" y="381000"/>
            <a:ext cx="6604000" cy="7429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th-TH" altLang="th-TH" sz="4800">
                <a:solidFill>
                  <a:schemeClr val="bg1"/>
                </a:solidFill>
                <a:cs typeface="IrisUPC" pitchFamily="34" charset="-34"/>
              </a:rPr>
              <a:t>ผู้จัดตั้ง/เจ้าของสถานที่จำหน่ายอาหาร</a:t>
            </a:r>
          </a:p>
        </p:txBody>
      </p:sp>
      <p:sp>
        <p:nvSpPr>
          <p:cNvPr id="30725" name="Rectangle 4101"/>
          <p:cNvSpPr>
            <a:spLocks noChangeArrowheads="1"/>
          </p:cNvSpPr>
          <p:nvPr/>
        </p:nvSpPr>
        <p:spPr bwMode="auto">
          <a:xfrm>
            <a:off x="5181600" y="1638300"/>
            <a:ext cx="3378200" cy="16573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th-TH" altLang="th-TH" sz="3600" b="1">
                <a:cs typeface="IrisUPC" pitchFamily="34" charset="-34"/>
              </a:rPr>
              <a:t>กรณีที่มีพื้นที่ไ</a:t>
            </a:r>
            <a:r>
              <a:rPr lang="th-TH" altLang="th-TH" sz="3600" b="1" u="sng">
                <a:cs typeface="IrisUPC" pitchFamily="34" charset="-34"/>
              </a:rPr>
              <a:t>ม่เกิน</a:t>
            </a:r>
            <a:endParaRPr lang="th-TH" altLang="th-TH" sz="3600" b="1">
              <a:cs typeface="IrisUPC" pitchFamily="34" charset="-34"/>
            </a:endParaRPr>
          </a:p>
          <a:p>
            <a:pPr algn="ctr">
              <a:lnSpc>
                <a:spcPct val="90000"/>
              </a:lnSpc>
            </a:pPr>
            <a:r>
              <a:rPr lang="th-TH" altLang="th-TH" sz="3600" b="1">
                <a:cs typeface="IrisUPC" pitchFamily="34" charset="-34"/>
              </a:rPr>
              <a:t>200 ตร.ม. และมิใช่</a:t>
            </a:r>
          </a:p>
          <a:p>
            <a:pPr algn="ctr">
              <a:lnSpc>
                <a:spcPct val="90000"/>
              </a:lnSpc>
            </a:pPr>
            <a:r>
              <a:rPr lang="th-TH" altLang="th-TH" sz="3600" b="1">
                <a:cs typeface="IrisUPC" pitchFamily="34" charset="-34"/>
              </a:rPr>
              <a:t>การขายของในตลาด</a:t>
            </a:r>
          </a:p>
        </p:txBody>
      </p:sp>
      <p:sp>
        <p:nvSpPr>
          <p:cNvPr id="30726" name="AutoShape 4102"/>
          <p:cNvSpPr>
            <a:spLocks noChangeArrowheads="1"/>
          </p:cNvSpPr>
          <p:nvPr/>
        </p:nvSpPr>
        <p:spPr bwMode="auto">
          <a:xfrm>
            <a:off x="2724150" y="4533900"/>
            <a:ext cx="3505200" cy="914400"/>
          </a:xfrm>
          <a:prstGeom prst="flowChartAlternateProcess">
            <a:avLst/>
          </a:prstGeom>
          <a:solidFill>
            <a:srgbClr val="66FF33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lnSpc>
                <a:spcPct val="85000"/>
              </a:lnSpc>
            </a:pPr>
            <a:r>
              <a:rPr lang="th-TH" altLang="th-TH" sz="4400" b="1">
                <a:cs typeface="LilyUPC" pitchFamily="34" charset="-34"/>
              </a:rPr>
              <a:t>ข้อบัญญัติท้องถิ่น</a:t>
            </a:r>
          </a:p>
        </p:txBody>
      </p:sp>
      <p:sp>
        <p:nvSpPr>
          <p:cNvPr id="30727" name="Rectangle 4103"/>
          <p:cNvSpPr>
            <a:spLocks noChangeArrowheads="1"/>
          </p:cNvSpPr>
          <p:nvPr/>
        </p:nvSpPr>
        <p:spPr bwMode="auto">
          <a:xfrm>
            <a:off x="533400" y="3738563"/>
            <a:ext cx="2057400" cy="6286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85000"/>
              </a:lnSpc>
            </a:pPr>
            <a:r>
              <a:rPr lang="th-TH" altLang="th-TH" sz="4400" b="1">
                <a:latin typeface="Angsana New" pitchFamily="18" charset="-34"/>
                <a:cs typeface="IrisUPC" pitchFamily="34" charset="-34"/>
              </a:rPr>
              <a:t>ขออนุญาต</a:t>
            </a:r>
          </a:p>
        </p:txBody>
      </p:sp>
      <p:sp>
        <p:nvSpPr>
          <p:cNvPr id="30728" name="Rectangle 4104"/>
          <p:cNvSpPr>
            <a:spLocks noChangeArrowheads="1"/>
          </p:cNvSpPr>
          <p:nvPr/>
        </p:nvSpPr>
        <p:spPr bwMode="auto">
          <a:xfrm>
            <a:off x="6705600" y="3775075"/>
            <a:ext cx="1930400" cy="6191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th-TH" altLang="th-TH" sz="4400" b="1">
                <a:latin typeface="Angsana New" pitchFamily="18" charset="-34"/>
                <a:cs typeface="IrisUPC" pitchFamily="34" charset="-34"/>
              </a:rPr>
              <a:t>แจ้ง</a:t>
            </a:r>
          </a:p>
        </p:txBody>
      </p:sp>
      <p:sp>
        <p:nvSpPr>
          <p:cNvPr id="30729" name="Rectangle 4105"/>
          <p:cNvSpPr>
            <a:spLocks noChangeArrowheads="1"/>
          </p:cNvSpPr>
          <p:nvPr/>
        </p:nvSpPr>
        <p:spPr bwMode="auto">
          <a:xfrm>
            <a:off x="1930400" y="5943600"/>
            <a:ext cx="5283200" cy="628650"/>
          </a:xfrm>
          <a:prstGeom prst="rect">
            <a:avLst/>
          </a:prstGeom>
          <a:solidFill>
            <a:srgbClr val="FFCC0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th-TH" altLang="th-TH" sz="4400" b="1">
                <a:cs typeface="IrisUPC" pitchFamily="34" charset="-34"/>
              </a:rPr>
              <a:t> เจ้าพนักงานท้องถิ่น</a:t>
            </a:r>
          </a:p>
        </p:txBody>
      </p:sp>
      <p:sp>
        <p:nvSpPr>
          <p:cNvPr id="30730" name="Line 4106"/>
          <p:cNvSpPr>
            <a:spLocks noChangeShapeType="1"/>
          </p:cNvSpPr>
          <p:nvPr/>
        </p:nvSpPr>
        <p:spPr bwMode="auto">
          <a:xfrm>
            <a:off x="1625600" y="1409700"/>
            <a:ext cx="582295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31" name="Line 4107"/>
          <p:cNvSpPr>
            <a:spLocks noChangeShapeType="1"/>
          </p:cNvSpPr>
          <p:nvPr/>
        </p:nvSpPr>
        <p:spPr bwMode="auto">
          <a:xfrm>
            <a:off x="1625600" y="1409700"/>
            <a:ext cx="0" cy="22383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32" name="Line 4108"/>
          <p:cNvSpPr>
            <a:spLocks noChangeShapeType="1"/>
          </p:cNvSpPr>
          <p:nvPr/>
        </p:nvSpPr>
        <p:spPr bwMode="auto">
          <a:xfrm>
            <a:off x="7435850" y="1409700"/>
            <a:ext cx="0" cy="22383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33" name="Line 4109"/>
          <p:cNvSpPr>
            <a:spLocks noChangeShapeType="1"/>
          </p:cNvSpPr>
          <p:nvPr/>
        </p:nvSpPr>
        <p:spPr bwMode="auto">
          <a:xfrm>
            <a:off x="7620000" y="3295650"/>
            <a:ext cx="0" cy="37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34" name="Line 4110"/>
          <p:cNvSpPr>
            <a:spLocks noChangeShapeType="1"/>
          </p:cNvSpPr>
          <p:nvPr/>
        </p:nvSpPr>
        <p:spPr bwMode="auto">
          <a:xfrm>
            <a:off x="1422400" y="3275013"/>
            <a:ext cx="0" cy="37465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35" name="Line 4111"/>
          <p:cNvSpPr>
            <a:spLocks noChangeShapeType="1"/>
          </p:cNvSpPr>
          <p:nvPr/>
        </p:nvSpPr>
        <p:spPr bwMode="auto">
          <a:xfrm>
            <a:off x="1422400" y="6248400"/>
            <a:ext cx="5080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36" name="Line 4112"/>
          <p:cNvSpPr>
            <a:spLocks noChangeShapeType="1"/>
          </p:cNvSpPr>
          <p:nvPr/>
        </p:nvSpPr>
        <p:spPr bwMode="auto">
          <a:xfrm flipH="1">
            <a:off x="7213600" y="6246813"/>
            <a:ext cx="40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37" name="Line 4113"/>
          <p:cNvSpPr>
            <a:spLocks noChangeShapeType="1"/>
          </p:cNvSpPr>
          <p:nvPr/>
        </p:nvSpPr>
        <p:spPr bwMode="auto">
          <a:xfrm>
            <a:off x="7645400" y="4438650"/>
            <a:ext cx="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38" name="Line 4114"/>
          <p:cNvSpPr>
            <a:spLocks noChangeShapeType="1"/>
          </p:cNvSpPr>
          <p:nvPr/>
        </p:nvSpPr>
        <p:spPr bwMode="auto">
          <a:xfrm>
            <a:off x="4470400" y="1217613"/>
            <a:ext cx="0" cy="234315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39" name="AutoShape 4115"/>
          <p:cNvSpPr>
            <a:spLocks noChangeArrowheads="1"/>
          </p:cNvSpPr>
          <p:nvPr/>
        </p:nvSpPr>
        <p:spPr bwMode="auto">
          <a:xfrm>
            <a:off x="4267200" y="5505450"/>
            <a:ext cx="508000" cy="3619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D6009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30740" name="Line 4116"/>
          <p:cNvSpPr>
            <a:spLocks noChangeShapeType="1"/>
          </p:cNvSpPr>
          <p:nvPr/>
        </p:nvSpPr>
        <p:spPr bwMode="auto">
          <a:xfrm>
            <a:off x="1422400" y="4414838"/>
            <a:ext cx="0" cy="18288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41" name="Text Box 4117"/>
          <p:cNvSpPr txBox="1">
            <a:spLocks noChangeArrowheads="1"/>
          </p:cNvSpPr>
          <p:nvPr/>
        </p:nvSpPr>
        <p:spPr bwMode="auto">
          <a:xfrm>
            <a:off x="3454400" y="3560763"/>
            <a:ext cx="2195513" cy="685800"/>
          </a:xfrm>
          <a:prstGeom prst="rect">
            <a:avLst/>
          </a:prstGeom>
          <a:solidFill>
            <a:srgbClr val="FF33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th-TH" sz="4400" b="1">
                <a:latin typeface="Angsana New" pitchFamily="18" charset="-34"/>
                <a:cs typeface="IrisUPC" pitchFamily="34" charset="-34"/>
              </a:rPr>
              <a:t>ปฏิบัติตาม</a:t>
            </a:r>
          </a:p>
        </p:txBody>
      </p:sp>
      <p:sp>
        <p:nvSpPr>
          <p:cNvPr id="30742" name="Rectangle 4118"/>
          <p:cNvSpPr>
            <a:spLocks noChangeArrowheads="1"/>
          </p:cNvSpPr>
          <p:nvPr/>
        </p:nvSpPr>
        <p:spPr bwMode="auto">
          <a:xfrm>
            <a:off x="533400" y="1638300"/>
            <a:ext cx="3429000" cy="165735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th-TH" altLang="th-TH" sz="3600" b="1">
                <a:cs typeface="IrisUPC" pitchFamily="34" charset="-34"/>
              </a:rPr>
              <a:t>กรณีที่มีพื้นที่</a:t>
            </a:r>
            <a:r>
              <a:rPr lang="th-TH" altLang="th-TH" sz="3600" b="1" u="sng">
                <a:cs typeface="IrisUPC" pitchFamily="34" charset="-34"/>
              </a:rPr>
              <a:t>เกินกว่า</a:t>
            </a:r>
            <a:endParaRPr lang="th-TH" altLang="th-TH" sz="3600" b="1">
              <a:cs typeface="IrisUPC" pitchFamily="34" charset="-34"/>
            </a:endParaRPr>
          </a:p>
          <a:p>
            <a:pPr algn="ctr">
              <a:lnSpc>
                <a:spcPct val="90000"/>
              </a:lnSpc>
            </a:pPr>
            <a:r>
              <a:rPr lang="th-TH" altLang="th-TH" sz="3600" b="1">
                <a:cs typeface="IrisUPC" pitchFamily="34" charset="-34"/>
              </a:rPr>
              <a:t>200 ตร.ม. และมิใช่</a:t>
            </a:r>
          </a:p>
          <a:p>
            <a:pPr algn="ctr">
              <a:lnSpc>
                <a:spcPct val="90000"/>
              </a:lnSpc>
            </a:pPr>
            <a:r>
              <a:rPr lang="th-TH" altLang="th-TH" sz="3600" b="1">
                <a:cs typeface="IrisUPC" pitchFamily="34" charset="-34"/>
              </a:rPr>
              <a:t>การขายของในตลาด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684213" y="115888"/>
            <a:ext cx="7775575" cy="825500"/>
          </a:xfrm>
          <a:prstGeom prst="roundRect">
            <a:avLst>
              <a:gd name="adj" fmla="val 12495"/>
            </a:avLst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hlink"/>
            </a:outerShdw>
          </a:effectLst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4213" y="-26988"/>
            <a:ext cx="7775575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1" hangingPunct="1"/>
            <a:r>
              <a:rPr lang="th-TH" altLang="th-TH" sz="4000" b="1">
                <a:solidFill>
                  <a:schemeClr val="tx2"/>
                </a:solidFill>
                <a:cs typeface="KodchiangUPC" pitchFamily="18" charset="-34"/>
              </a:rPr>
              <a:t>หลักปฏิบัติในการขอใบอนุญาตประกอบการจำหน่ายอาหาร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" y="1016000"/>
            <a:ext cx="8763000" cy="56959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1" hangingPunct="1">
              <a:buFont typeface="Wingdings" pitchFamily="2" charset="2"/>
              <a:buChar char="è"/>
              <a:defRPr/>
            </a:pPr>
            <a:r>
              <a:rPr lang="th-TH" sz="3400" b="1" dirty="0">
                <a:solidFill>
                  <a:srgbClr val="990099"/>
                </a:solidFill>
                <a:cs typeface="KodchiangUPC" pitchFamily="18" charset="-34"/>
              </a:rPr>
              <a:t> ต้องขออนุญาตต่อราชการส่วนท้องถิ่นที่เป็นที่ตั้งของสถานประกอบการ (ม.54)</a:t>
            </a:r>
          </a:p>
          <a:p>
            <a:pPr marL="342900" indent="-342900" eaLnBrk="1" hangingPunct="1">
              <a:buFont typeface="Wingdings" pitchFamily="2" charset="2"/>
              <a:buChar char="è"/>
              <a:defRPr/>
            </a:pPr>
            <a:r>
              <a:rPr lang="th-TH" sz="3400" b="1" dirty="0">
                <a:solidFill>
                  <a:srgbClr val="333399"/>
                </a:solidFill>
                <a:cs typeface="KodchiangUPC" pitchFamily="18" charset="-34"/>
              </a:rPr>
              <a:t> ต้องทำคำขอตามหลักเกณฑ์ เงื่อนไข ที่ราชการส่วนท้องถิ่นกำหนด (ม.54) </a:t>
            </a:r>
          </a:p>
          <a:p>
            <a:pPr marL="342900" indent="-342900" eaLnBrk="1" hangingPunct="1">
              <a:buFont typeface="Wingdings" pitchFamily="2" charset="2"/>
              <a:buNone/>
              <a:defRPr/>
            </a:pPr>
            <a:r>
              <a:rPr lang="th-TH" sz="3400" b="1" dirty="0">
                <a:solidFill>
                  <a:srgbClr val="333399"/>
                </a:solidFill>
                <a:cs typeface="KodchiangUPC" pitchFamily="18" charset="-34"/>
              </a:rPr>
              <a:t>     โดยเจ้าพนักงานสาธารณสุขเป็นผู้ตรวจสอบ</a:t>
            </a:r>
          </a:p>
          <a:p>
            <a:pPr marL="342900" indent="-342900" eaLnBrk="1" hangingPunct="1">
              <a:buFont typeface="Wingdings" pitchFamily="2" charset="2"/>
              <a:buChar char="è"/>
              <a:defRPr/>
            </a:pPr>
            <a:r>
              <a:rPr lang="th-TH" sz="3400" b="1" dirty="0">
                <a:solidFill>
                  <a:srgbClr val="990099"/>
                </a:solidFill>
                <a:cs typeface="KodchiangUPC" pitchFamily="18" charset="-34"/>
              </a:rPr>
              <a:t> เมื่อได้รับอนุญาต ต้องเสียค่าธรรมเนียม (ม.65)</a:t>
            </a:r>
          </a:p>
          <a:p>
            <a:pPr marL="342900" indent="-342900" eaLnBrk="1" hangingPunct="1">
              <a:buFont typeface="Wingdings" pitchFamily="2" charset="2"/>
              <a:buChar char="è"/>
              <a:defRPr/>
            </a:pPr>
            <a:r>
              <a:rPr lang="th-TH" sz="3400" b="1" dirty="0">
                <a:solidFill>
                  <a:schemeClr val="accent1">
                    <a:lumMod val="50000"/>
                  </a:schemeClr>
                </a:solidFill>
                <a:cs typeface="KodchiangUPC" pitchFamily="18" charset="-34"/>
              </a:rPr>
              <a:t> ใบอนุญาตที่ได้รับ</a:t>
            </a:r>
          </a:p>
          <a:p>
            <a:pPr marL="742950" lvl="1" indent="-285750" eaLnBrk="1" hangingPunct="1">
              <a:buFont typeface="KodchiangUPC" pitchFamily="18" charset="-34"/>
              <a:buChar char="#"/>
              <a:defRPr/>
            </a:pPr>
            <a:r>
              <a:rPr lang="th-TH" sz="3400" b="1" dirty="0">
                <a:solidFill>
                  <a:schemeClr val="accent1">
                    <a:lumMod val="50000"/>
                  </a:schemeClr>
                </a:solidFill>
                <a:cs typeface="KodchiangUPC" pitchFamily="18" charset="-34"/>
              </a:rPr>
              <a:t>ใช้ได้เฉพาะในเขตท้องถิ่นนั้น</a:t>
            </a:r>
          </a:p>
          <a:p>
            <a:pPr marL="742950" lvl="1" indent="-285750" eaLnBrk="1" hangingPunct="1">
              <a:buFont typeface="KodchiangUPC" pitchFamily="18" charset="-34"/>
              <a:buChar char="#"/>
              <a:defRPr/>
            </a:pPr>
            <a:r>
              <a:rPr lang="th-TH" sz="3400" b="1" u="sng" dirty="0">
                <a:solidFill>
                  <a:schemeClr val="accent1">
                    <a:lumMod val="50000"/>
                  </a:schemeClr>
                </a:solidFill>
                <a:cs typeface="KodchiangUPC" pitchFamily="18" charset="-34"/>
              </a:rPr>
              <a:t>มีอายุหนึ่งปี</a:t>
            </a:r>
            <a:r>
              <a:rPr lang="th-TH" sz="3400" b="1" dirty="0">
                <a:solidFill>
                  <a:schemeClr val="accent1">
                    <a:lumMod val="50000"/>
                  </a:schemeClr>
                </a:solidFill>
                <a:cs typeface="KodchiangUPC" pitchFamily="18" charset="-34"/>
              </a:rPr>
              <a:t> นับแต่วันออก  ต้องต่ออายุก่อนสิ้นอายุ (ม.55)</a:t>
            </a:r>
          </a:p>
          <a:p>
            <a:pPr marL="742950" lvl="1" indent="-285750" eaLnBrk="1" hangingPunct="1">
              <a:buFont typeface="KodchiangUPC" pitchFamily="18" charset="-34"/>
              <a:buChar char="#"/>
              <a:defRPr/>
            </a:pPr>
            <a:r>
              <a:rPr lang="th-TH" sz="3400" b="1" dirty="0">
                <a:solidFill>
                  <a:schemeClr val="accent1">
                    <a:lumMod val="50000"/>
                  </a:schemeClr>
                </a:solidFill>
                <a:cs typeface="KodchiangUPC" pitchFamily="18" charset="-34"/>
              </a:rPr>
              <a:t>ต้องแสดงไว้โดยเปิดเผย ณ สถานประกอบการตลอดเวลา (ม.57)</a:t>
            </a:r>
          </a:p>
          <a:p>
            <a:pPr marL="742950" lvl="1" indent="-285750" eaLnBrk="1" hangingPunct="1">
              <a:buFont typeface="KodchiangUPC" pitchFamily="18" charset="-34"/>
              <a:buChar char="#"/>
              <a:defRPr/>
            </a:pPr>
            <a:r>
              <a:rPr lang="th-TH" sz="3400" b="1" dirty="0">
                <a:solidFill>
                  <a:schemeClr val="accent1">
                    <a:lumMod val="50000"/>
                  </a:schemeClr>
                </a:solidFill>
                <a:cs typeface="KodchiangUPC" pitchFamily="18" charset="-34"/>
              </a:rPr>
              <a:t>กรณีที่สูญหาย/ชำรุดในสาระสำคัญต้องขอใบแทนภายใน 15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cs typeface="KodchiangUPC" pitchFamily="18" charset="-34"/>
              </a:rPr>
              <a:t> </a:t>
            </a:r>
            <a:r>
              <a:rPr lang="th-TH" sz="3400" b="1" dirty="0">
                <a:solidFill>
                  <a:schemeClr val="accent1">
                    <a:lumMod val="50000"/>
                  </a:schemeClr>
                </a:solidFill>
                <a:cs typeface="KodchiangUPC" pitchFamily="18" charset="-34"/>
              </a:rPr>
              <a:t>วัน (ม.58)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3276600" y="1143000"/>
            <a:ext cx="5199063" cy="1544638"/>
          </a:xfrm>
          <a:prstGeom prst="flowChartAlternateProcess">
            <a:avLst/>
          </a:prstGeom>
          <a:solidFill>
            <a:srgbClr val="FF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h-TH" altLang="th-TH" sz="3600" b="1">
                <a:latin typeface="IrisUPC" pitchFamily="34" charset="-34"/>
              </a:rPr>
              <a:t>หนังสือรับรองการแจ้ง ไว้ในที่เปิดเผย </a:t>
            </a:r>
          </a:p>
          <a:p>
            <a:pPr>
              <a:lnSpc>
                <a:spcPct val="80000"/>
              </a:lnSpc>
            </a:pPr>
            <a:r>
              <a:rPr lang="th-TH" altLang="th-TH" sz="3600" b="1">
                <a:latin typeface="IrisUPC" pitchFamily="34" charset="-34"/>
              </a:rPr>
              <a:t>ณ สถานที่ดำเนินกิจการ ตลอดเวลา</a:t>
            </a:r>
          </a:p>
          <a:p>
            <a:pPr>
              <a:lnSpc>
                <a:spcPct val="80000"/>
              </a:lnSpc>
            </a:pPr>
            <a:r>
              <a:rPr lang="th-TH" altLang="th-TH" sz="3600" b="1">
                <a:latin typeface="IrisUPC" pitchFamily="34" charset="-34"/>
              </a:rPr>
              <a:t>ที่ดำเนินกิจการ (ม.49)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685800" y="1447800"/>
            <a:ext cx="2438400" cy="914400"/>
          </a:xfrm>
          <a:prstGeom prst="rightArrowCallout">
            <a:avLst>
              <a:gd name="adj1" fmla="val 25000"/>
              <a:gd name="adj2" fmla="val 25000"/>
              <a:gd name="adj3" fmla="val 44444"/>
              <a:gd name="adj4" fmla="val 73810"/>
            </a:avLst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altLang="th-TH" sz="3600" b="1">
              <a:latin typeface="IrisUPC" pitchFamily="34" charset="-34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838200" y="228600"/>
            <a:ext cx="7766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1" hangingPunct="1">
              <a:lnSpc>
                <a:spcPct val="80000"/>
              </a:lnSpc>
            </a:pPr>
            <a:r>
              <a:rPr lang="th-TH" altLang="th-TH" sz="4400" b="1">
                <a:solidFill>
                  <a:srgbClr val="0000CC"/>
                </a:solidFill>
                <a:latin typeface="IrisUPC" pitchFamily="34" charset="-34"/>
              </a:rPr>
              <a:t> หลักปฏิบัติสำหรับผู้ได้รับหนังสือรับรองการแจ้ง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962400" y="3086100"/>
            <a:ext cx="4495800" cy="1603375"/>
          </a:xfrm>
          <a:prstGeom prst="flowChartAlternateProcess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h-TH" altLang="th-TH" sz="3600" b="1">
                <a:latin typeface="IrisUPC" pitchFamily="34" charset="-34"/>
              </a:rPr>
              <a:t>ต้องยื่นคำขอรับใบแทน ภายใน 15วัน นับแต่วันที่ทราบ หลักเกณฑ์ตามข้อบัญญัติท้องถิ่น (ม.50)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3997325" y="5486400"/>
            <a:ext cx="4460875" cy="1069975"/>
          </a:xfrm>
          <a:prstGeom prst="flowChartAlternateProcess">
            <a:avLst/>
          </a:prstGeom>
          <a:solidFill>
            <a:srgbClr val="99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h-TH" altLang="th-TH" sz="3600" b="1">
                <a:latin typeface="IrisUPC" pitchFamily="34" charset="-34"/>
              </a:rPr>
              <a:t>ให้แจ้งให้เจ้าพนักงานท้องถิ่นทราบ (ม.51)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62000" y="1508125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4000" b="1">
                <a:latin typeface="IrisUPC" pitchFamily="34" charset="-34"/>
              </a:rPr>
              <a:t>ต้องแสดง</a:t>
            </a: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609600" y="3009900"/>
            <a:ext cx="3276600" cy="1828800"/>
          </a:xfrm>
          <a:prstGeom prst="rightArrowCallout">
            <a:avLst>
              <a:gd name="adj1" fmla="val 25000"/>
              <a:gd name="adj2" fmla="val 22917"/>
              <a:gd name="adj3" fmla="val 30956"/>
              <a:gd name="adj4" fmla="val 77032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altLang="th-TH" sz="4000" b="1">
                <a:latin typeface="IrisUPC" pitchFamily="34" charset="-34"/>
              </a:rPr>
              <a:t>กรณีสูญหาย </a:t>
            </a:r>
          </a:p>
          <a:p>
            <a:pPr algn="ctr">
              <a:lnSpc>
                <a:spcPct val="90000"/>
              </a:lnSpc>
            </a:pPr>
            <a:r>
              <a:rPr lang="th-TH" altLang="th-TH" sz="4000" b="1">
                <a:latin typeface="IrisUPC" pitchFamily="34" charset="-34"/>
              </a:rPr>
              <a:t>ถูกทำลาย ชำรุด</a:t>
            </a:r>
          </a:p>
          <a:p>
            <a:pPr algn="ctr">
              <a:lnSpc>
                <a:spcPct val="90000"/>
              </a:lnSpc>
            </a:pPr>
            <a:r>
              <a:rPr lang="th-TH" altLang="th-TH" sz="4000" b="1">
                <a:latin typeface="IrisUPC" pitchFamily="34" charset="-34"/>
              </a:rPr>
              <a:t>ในสาระสำคัญ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609600" y="5181600"/>
            <a:ext cx="3276600" cy="1371600"/>
          </a:xfrm>
          <a:prstGeom prst="rightArrowCallout">
            <a:avLst>
              <a:gd name="adj1" fmla="val 25000"/>
              <a:gd name="adj2" fmla="val 23866"/>
              <a:gd name="adj3" fmla="val 39815"/>
              <a:gd name="adj4" fmla="val 76389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th-TH" sz="4000" b="1">
                <a:latin typeface="IrisUPC" pitchFamily="34" charset="-34"/>
              </a:rPr>
              <a:t>กรณีจะเลิก</a:t>
            </a:r>
          </a:p>
          <a:p>
            <a:pPr algn="ctr">
              <a:lnSpc>
                <a:spcPct val="90000"/>
              </a:lnSpc>
            </a:pPr>
            <a:r>
              <a:rPr lang="th-TH" altLang="th-TH" sz="4000" b="1">
                <a:latin typeface="IrisUPC" pitchFamily="34" charset="-34"/>
              </a:rPr>
              <a:t>หรือโอนกิจการ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5499100" y="4648200"/>
            <a:ext cx="18288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857250" y="2495550"/>
            <a:ext cx="0" cy="360045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2203450" y="4076700"/>
            <a:ext cx="0" cy="5715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427163" y="3124200"/>
            <a:ext cx="1620837" cy="1095375"/>
          </a:xfrm>
          <a:prstGeom prst="rect">
            <a:avLst/>
          </a:prstGeom>
          <a:solidFill>
            <a:srgbClr val="99FF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altLang="th-TH" sz="3600" b="1">
                <a:latin typeface="Angsana New" pitchFamily="18" charset="-34"/>
              </a:rPr>
              <a:t>ถ้าเปลี่ยน</a:t>
            </a:r>
          </a:p>
          <a:p>
            <a:pPr algn="ctr">
              <a:lnSpc>
                <a:spcPct val="90000"/>
              </a:lnSpc>
            </a:pPr>
            <a:r>
              <a:rPr lang="th-TH" altLang="th-TH" sz="3600" b="1">
                <a:latin typeface="Angsana New" pitchFamily="18" charset="-34"/>
              </a:rPr>
              <a:t>แปลง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149725" y="2057400"/>
            <a:ext cx="2624138" cy="2286000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th-TH" altLang="th-TH" sz="3200" b="1">
                <a:solidFill>
                  <a:srgbClr val="990099"/>
                </a:solidFill>
                <a:latin typeface="Angsana New" pitchFamily="18" charset="-34"/>
              </a:rPr>
              <a:t> ชนิด/ประเภทสินค้า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3200" b="1">
                <a:solidFill>
                  <a:srgbClr val="990099"/>
                </a:solidFill>
                <a:latin typeface="Angsana New" pitchFamily="18" charset="-34"/>
              </a:rPr>
              <a:t> ลักษณะการจำหน่าย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3200" b="1">
                <a:solidFill>
                  <a:srgbClr val="990099"/>
                </a:solidFill>
                <a:latin typeface="Angsana New" pitchFamily="18" charset="-34"/>
              </a:rPr>
              <a:t> สถานที่ขาย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3200" b="1">
                <a:solidFill>
                  <a:srgbClr val="990099"/>
                </a:solidFill>
                <a:latin typeface="Angsana New" pitchFamily="18" charset="-34"/>
              </a:rPr>
              <a:t> เงื่อนไขอื่น ๆ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836613" y="269875"/>
            <a:ext cx="7462837" cy="638175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3600" b="1">
                <a:solidFill>
                  <a:schemeClr val="bg1"/>
                </a:solidFill>
                <a:latin typeface="Angsana New" pitchFamily="18" charset="-34"/>
              </a:rPr>
              <a:t>ผู้จำหน่ายอาหารในที่หรือทางสาธารณะ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4578350" y="1570038"/>
            <a:ext cx="1662113" cy="63817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lIns="90488" tIns="7200" rIns="90488" bIns="7200" anchor="ctr">
            <a:spAutoFit/>
          </a:bodyPr>
          <a:lstStyle/>
          <a:p>
            <a:pPr algn="ctr"/>
            <a:r>
              <a:rPr lang="th-TH" altLang="th-TH" sz="4000" b="1">
                <a:latin typeface="Angsana New" pitchFamily="18" charset="-34"/>
              </a:rPr>
              <a:t>ขออนุญาต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886200" y="1905000"/>
            <a:ext cx="6096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1884363" y="5724525"/>
            <a:ext cx="3832225" cy="9953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4000" b="1">
                <a:latin typeface="Angsana New" pitchFamily="18" charset="-34"/>
              </a:rPr>
              <a:t>ข้อบัญญัติท้องถิ่น</a:t>
            </a: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6086475" y="5718175"/>
            <a:ext cx="2457450" cy="981075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4000" b="1">
                <a:latin typeface="Angsana New" pitchFamily="18" charset="-34"/>
              </a:rPr>
              <a:t>ประกาศเขต</a:t>
            </a: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533400" y="1428750"/>
            <a:ext cx="3352800" cy="1619250"/>
          </a:xfrm>
          <a:prstGeom prst="downArrowCallout">
            <a:avLst>
              <a:gd name="adj1" fmla="val 36082"/>
              <a:gd name="adj2" fmla="val 41469"/>
              <a:gd name="adj3" fmla="val 15171"/>
              <a:gd name="adj4" fmla="val 66667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533400" y="1457325"/>
            <a:ext cx="3454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altLang="th-TH" sz="3600" b="1">
                <a:latin typeface="Angsana New" pitchFamily="18" charset="-34"/>
              </a:rPr>
              <a:t>ผู้จำหน่ายอาหารในที่/</a:t>
            </a:r>
          </a:p>
          <a:p>
            <a:pPr algn="ctr">
              <a:lnSpc>
                <a:spcPct val="90000"/>
              </a:lnSpc>
            </a:pPr>
            <a:r>
              <a:rPr lang="th-TH" altLang="th-TH" sz="3600" b="1">
                <a:latin typeface="Angsana New" pitchFamily="18" charset="-34"/>
              </a:rPr>
              <a:t>ทางสาธารณะ</a:t>
            </a: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850900" y="6076950"/>
            <a:ext cx="1033463" cy="1905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228600" y="4056063"/>
            <a:ext cx="981075" cy="17367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ctr"/>
            <a:r>
              <a:rPr lang="th-TH" altLang="th-TH" sz="3600" b="1">
                <a:solidFill>
                  <a:srgbClr val="333399"/>
                </a:solidFill>
                <a:latin typeface="Angsana New" pitchFamily="18" charset="-34"/>
              </a:rPr>
              <a:t>ต้อง</a:t>
            </a:r>
          </a:p>
          <a:p>
            <a:pPr algn="ctr"/>
            <a:r>
              <a:rPr lang="th-TH" altLang="th-TH" sz="3600" b="1">
                <a:solidFill>
                  <a:srgbClr val="333399"/>
                </a:solidFill>
                <a:latin typeface="Angsana New" pitchFamily="18" charset="-34"/>
              </a:rPr>
              <a:t>ปฏิบัติ</a:t>
            </a:r>
          </a:p>
          <a:p>
            <a:pPr algn="ctr"/>
            <a:r>
              <a:rPr lang="th-TH" altLang="th-TH" sz="3600" b="1">
                <a:solidFill>
                  <a:srgbClr val="333399"/>
                </a:solidFill>
                <a:latin typeface="Angsana New" pitchFamily="18" charset="-34"/>
              </a:rPr>
              <a:t>ตาม</a:t>
            </a:r>
          </a:p>
        </p:txBody>
      </p:sp>
      <p:cxnSp>
        <p:nvCxnSpPr>
          <p:cNvPr id="36880" name="AutoShape 16"/>
          <p:cNvCxnSpPr>
            <a:cxnSpLocks noChangeShapeType="1"/>
            <a:stCxn id="36872" idx="3"/>
            <a:endCxn id="36883" idx="0"/>
          </p:cNvCxnSpPr>
          <p:nvPr/>
        </p:nvCxnSpPr>
        <p:spPr bwMode="auto">
          <a:xfrm>
            <a:off x="6240463" y="1889125"/>
            <a:ext cx="1760537" cy="511175"/>
          </a:xfrm>
          <a:prstGeom prst="bentConnector2">
            <a:avLst/>
          </a:prstGeom>
          <a:noFill/>
          <a:ln w="38100">
            <a:solidFill>
              <a:srgbClr val="00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7981950" y="4171950"/>
            <a:ext cx="19050" cy="1009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7526338" y="4343400"/>
            <a:ext cx="1265237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th-TH" altLang="th-TH" sz="3600" b="1">
                <a:latin typeface="Angsana New" pitchFamily="18" charset="-34"/>
              </a:rPr>
              <a:t>มีอำนาจ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7162800" y="2400300"/>
            <a:ext cx="1676400" cy="1771650"/>
          </a:xfrm>
          <a:prstGeom prst="rect">
            <a:avLst/>
          </a:prstGeom>
          <a:solidFill>
            <a:srgbClr val="FFBDFF"/>
          </a:solidFill>
          <a:ln w="12700">
            <a:solidFill>
              <a:srgbClr val="D60093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th-TH" altLang="th-TH" sz="4000" b="1">
                <a:latin typeface="Angsana New" pitchFamily="18" charset="-34"/>
              </a:rPr>
              <a:t>เจ้า</a:t>
            </a:r>
          </a:p>
          <a:p>
            <a:pPr algn="ctr"/>
            <a:r>
              <a:rPr lang="th-TH" altLang="th-TH" sz="4000" b="1">
                <a:latin typeface="Angsana New" pitchFamily="18" charset="-34"/>
              </a:rPr>
              <a:t>พนักงาน</a:t>
            </a:r>
          </a:p>
          <a:p>
            <a:pPr algn="ctr"/>
            <a:r>
              <a:rPr lang="th-TH" altLang="th-TH" sz="4000" b="1">
                <a:latin typeface="Angsana New" pitchFamily="18" charset="-34"/>
              </a:rPr>
              <a:t>ท้องถิ่น</a:t>
            </a: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2203450" y="4633913"/>
            <a:ext cx="22352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633913" y="4189413"/>
            <a:ext cx="1538287" cy="63817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lIns="90488" tIns="7200" rIns="90488" bIns="7200" anchor="ctr">
            <a:spAutoFit/>
          </a:bodyPr>
          <a:lstStyle/>
          <a:p>
            <a:pPr algn="ctr"/>
            <a:r>
              <a:rPr lang="th-TH" altLang="th-TH" sz="4000" b="1">
                <a:latin typeface="Angsana New" pitchFamily="18" charset="-34"/>
              </a:rPr>
              <a:t>ต้องแจ้ง</a:t>
            </a: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3810000" y="5410200"/>
            <a:ext cx="3505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810000" y="5410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7315200" y="5410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5486400" y="5181600"/>
            <a:ext cx="251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5486400" y="51816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V="1">
            <a:off x="7315200" y="4191000"/>
            <a:ext cx="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1125538" y="5791200"/>
            <a:ext cx="7437437" cy="990600"/>
          </a:xfrm>
          <a:prstGeom prst="roundRect">
            <a:avLst>
              <a:gd name="adj" fmla="val 16667"/>
            </a:avLst>
          </a:prstGeom>
          <a:solidFill>
            <a:srgbClr val="FFCB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1971675" y="184150"/>
            <a:ext cx="4743450" cy="882650"/>
          </a:xfrm>
          <a:prstGeom prst="plaque">
            <a:avLst>
              <a:gd name="adj" fmla="val 16667"/>
            </a:avLst>
          </a:prstGeom>
          <a:solidFill>
            <a:srgbClr val="66FF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90488" tIns="7200" rIns="90488" bIns="72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th-TH" altLang="th-TH" sz="4800" b="1">
                <a:cs typeface="LilyUPC" pitchFamily="34" charset="-34"/>
              </a:rPr>
              <a:t>เจ้าพนักงานท้องถิ่น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06400" y="2000250"/>
            <a:ext cx="4024313" cy="3657600"/>
          </a:xfrm>
          <a:prstGeom prst="rect">
            <a:avLst/>
          </a:prstGeom>
          <a:solidFill>
            <a:srgbClr val="99FF66"/>
          </a:solidFill>
          <a:ln w="38100">
            <a:solidFill>
              <a:srgbClr val="3366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lnSpc>
                <a:spcPct val="90000"/>
              </a:lnSpc>
            </a:pPr>
            <a:r>
              <a:rPr lang="th-TH" altLang="th-TH" sz="3200" b="1">
                <a:latin typeface="Angsana New" pitchFamily="18" charset="-34"/>
              </a:rPr>
              <a:t>     </a:t>
            </a:r>
            <a:r>
              <a:rPr lang="th-TH" altLang="th-TH" sz="3200" b="1" u="sng">
                <a:latin typeface="Angsana New" pitchFamily="18" charset="-34"/>
              </a:rPr>
              <a:t>สุขลักษณะเกี่ยวกับ</a:t>
            </a:r>
            <a:endParaRPr lang="th-TH" altLang="th-TH" sz="3200" b="1">
              <a:latin typeface="Angsana New" pitchFamily="18" charset="-34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3200" b="1">
                <a:latin typeface="Angsana New" pitchFamily="18" charset="-34"/>
              </a:rPr>
              <a:t> ผู้ขาย/ผู้ช่วยขาย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3200" b="1">
                <a:latin typeface="Angsana New" pitchFamily="18" charset="-34"/>
              </a:rPr>
              <a:t> กรรมวิธีการจำหน่าย ทำ ประกอบ </a:t>
            </a:r>
          </a:p>
          <a:p>
            <a:pPr>
              <a:lnSpc>
                <a:spcPct val="90000"/>
              </a:lnSpc>
            </a:pPr>
            <a:r>
              <a:rPr lang="th-TH" altLang="th-TH" sz="3200" b="1">
                <a:latin typeface="Angsana New" pitchFamily="18" charset="-34"/>
              </a:rPr>
              <a:t>  ปรุง เก็บ/ สะสม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3200" b="1">
                <a:latin typeface="Angsana New" pitchFamily="18" charset="-34"/>
              </a:rPr>
              <a:t> ความสะอาดภาชนะ น้ำใช้ ของใช้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3200" b="1">
                <a:latin typeface="Angsana New" pitchFamily="18" charset="-34"/>
              </a:rPr>
              <a:t> การจัดวาง/ การเร่ขาย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3200" b="1">
                <a:latin typeface="Angsana New" pitchFamily="18" charset="-34"/>
              </a:rPr>
              <a:t> เวลาจำหน่าย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altLang="th-TH" sz="3200" b="1">
                <a:latin typeface="Angsana New" pitchFamily="18" charset="-34"/>
              </a:rPr>
              <a:t> ป้องกันเหตุรำคาญ/ โรคติดต่อ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699000" y="2786063"/>
            <a:ext cx="3911600" cy="2776537"/>
          </a:xfrm>
          <a:prstGeom prst="rect">
            <a:avLst/>
          </a:prstGeom>
          <a:solidFill>
            <a:srgbClr val="FFE579"/>
          </a:solidFill>
          <a:ln w="76200" cmpd="tri">
            <a:solidFill>
              <a:srgbClr val="CC99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buFontTx/>
              <a:buChar char="•"/>
            </a:pPr>
            <a:r>
              <a:rPr lang="th-TH" altLang="th-TH" sz="3200" b="1">
                <a:latin typeface="Angsana New" pitchFamily="18" charset="-34"/>
              </a:rPr>
              <a:t> ห้ามขายหรือซื้อโดยเด็ดขาด</a:t>
            </a:r>
          </a:p>
          <a:p>
            <a:pPr>
              <a:buFontTx/>
              <a:buChar char="•"/>
            </a:pPr>
            <a:r>
              <a:rPr lang="th-TH" altLang="th-TH" sz="3200" b="1">
                <a:latin typeface="Angsana New" pitchFamily="18" charset="-34"/>
              </a:rPr>
              <a:t> ห้ามขายสินค้าบางชนิด</a:t>
            </a:r>
          </a:p>
          <a:p>
            <a:pPr>
              <a:buFontTx/>
              <a:buChar char="•"/>
            </a:pPr>
            <a:r>
              <a:rPr lang="th-TH" altLang="th-TH" sz="3200" b="1">
                <a:latin typeface="Angsana New" pitchFamily="18" charset="-34"/>
              </a:rPr>
              <a:t> ห้ามขายสินค้าตามกำหนด เวลา</a:t>
            </a:r>
          </a:p>
          <a:p>
            <a:pPr>
              <a:buFontTx/>
              <a:buChar char="•"/>
            </a:pPr>
            <a:r>
              <a:rPr lang="th-TH" altLang="th-TH" sz="3200" b="1">
                <a:latin typeface="Angsana New" pitchFamily="18" charset="-34"/>
              </a:rPr>
              <a:t> เขตห้ามขายตามลักษณะ</a:t>
            </a:r>
          </a:p>
          <a:p>
            <a:pPr>
              <a:buFontTx/>
              <a:buChar char="•"/>
            </a:pPr>
            <a:r>
              <a:rPr lang="th-TH" altLang="th-TH" sz="3200" b="1">
                <a:latin typeface="Angsana New" pitchFamily="18" charset="-34"/>
              </a:rPr>
              <a:t> กำหนดเงื่อนไขการจำหน่าย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266825" y="5872163"/>
            <a:ext cx="71739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95000"/>
              </a:lnSpc>
            </a:pPr>
            <a:r>
              <a:rPr lang="th-TH" altLang="th-TH" sz="3200" b="1">
                <a:latin typeface="Angsana New" pitchFamily="18" charset="-34"/>
              </a:rPr>
              <a:t>ปิดที่สำนักงานฯ และบริเวณที่กำหนดเป็นเขต</a:t>
            </a:r>
          </a:p>
          <a:p>
            <a:pPr algn="ctr">
              <a:lnSpc>
                <a:spcPct val="95000"/>
              </a:lnSpc>
            </a:pPr>
            <a:r>
              <a:rPr lang="th-TH" altLang="th-TH" sz="3200" b="1">
                <a:latin typeface="Angsana New" pitchFamily="18" charset="-34"/>
              </a:rPr>
              <a:t>และระบุวันบังคับ โดยไม่น้อยกว่า 15 วัน นับแต่วันประกาศ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5029200" y="2057400"/>
            <a:ext cx="3143250" cy="762000"/>
          </a:xfrm>
          <a:prstGeom prst="flowChartDocumen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333399"/>
            </a:outerShdw>
          </a:effectLst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 flipH="1">
            <a:off x="323850" y="1219200"/>
            <a:ext cx="4535488" cy="781050"/>
          </a:xfrm>
          <a:prstGeom prst="flowChartDocument">
            <a:avLst/>
          </a:prstGeom>
          <a:solidFill>
            <a:srgbClr val="CC66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FFFF00"/>
            </a:outerShdw>
          </a:effectLst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5076825" y="2138363"/>
            <a:ext cx="30956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th-TH" altLang="th-TH" sz="3600" b="1">
                <a:cs typeface="JasmineUPC" pitchFamily="18" charset="-34"/>
              </a:rPr>
              <a:t>ประกาศเขต (ม.42)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250825" y="1300163"/>
            <a:ext cx="4465638" cy="56038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th-TH" altLang="th-TH" sz="3600" b="1">
                <a:solidFill>
                  <a:schemeClr val="bg1"/>
                </a:solidFill>
                <a:cs typeface="JasmineUPC" pitchFamily="18" charset="-34"/>
              </a:rPr>
              <a:t>ข้อบัญญัติท้องถิ่น (ม.43)</a:t>
            </a: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5715000" y="457200"/>
            <a:ext cx="3352800" cy="1314450"/>
          </a:xfrm>
          <a:prstGeom prst="cloudCallout">
            <a:avLst>
              <a:gd name="adj1" fmla="val -55634"/>
              <a:gd name="adj2" fmla="val 71495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th-TH" sz="3600" b="1">
                <a:cs typeface="LilyUPC" pitchFamily="34" charset="-34"/>
              </a:rPr>
              <a:t>ร่วมกับ</a:t>
            </a:r>
          </a:p>
          <a:p>
            <a:pPr algn="ctr"/>
            <a:r>
              <a:rPr lang="th-TH" altLang="th-TH" sz="3600" b="1">
                <a:solidFill>
                  <a:srgbClr val="660066"/>
                </a:solidFill>
                <a:cs typeface="LilyUPC" pitchFamily="34" charset="-34"/>
              </a:rPr>
              <a:t>เจ้าพนักงานจราจร</a:t>
            </a:r>
            <a:endParaRPr lang="th-TH" altLang="th-TH" sz="3600" b="1">
              <a:solidFill>
                <a:srgbClr val="CC99FF"/>
              </a:solidFill>
              <a:cs typeface="LilyUPC" pitchFamily="34" charset="-34"/>
            </a:endParaRP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7727950" y="5314950"/>
            <a:ext cx="812800" cy="6286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3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3203575" y="3687763"/>
            <a:ext cx="1520825" cy="1828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Angsana New" pitchFamily="18" charset="-34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657600" y="2349500"/>
            <a:ext cx="5105400" cy="895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โทษปรับ </a:t>
            </a:r>
            <a:r>
              <a:rPr lang="th-TH" sz="4400" dirty="0">
                <a:latin typeface="Angsana New" pitchFamily="18" charset="-34"/>
                <a:cs typeface="Angsana New" pitchFamily="18" charset="-34"/>
              </a:rPr>
              <a:t>&gt; 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10,000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บาท </a:t>
            </a:r>
          </a:p>
          <a:p>
            <a:pPr>
              <a:lnSpc>
                <a:spcPct val="80000"/>
              </a:lnSpc>
              <a:defRPr/>
            </a:pPr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(การจำหน่ายสินค้าในที่หรือทางสาธารณะ)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95400" y="219075"/>
            <a:ext cx="6934200" cy="762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มาตรการควบคุมกิจการที่ต้องขออนุญาต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57200" y="3560763"/>
            <a:ext cx="2746375" cy="2185987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b="1">
                <a:latin typeface="Angsana New" pitchFamily="18" charset="-34"/>
              </a:rPr>
              <a:t>2. ไม่ปฏิบัติตาม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en-US" b="1">
                <a:latin typeface="Angsana New" pitchFamily="18" charset="-34"/>
              </a:rPr>
              <a:t> พรบ.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en-US" b="1">
                <a:latin typeface="Angsana New" pitchFamily="18" charset="-34"/>
              </a:rPr>
              <a:t> กฎกระทรวง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en-US" b="1">
                <a:latin typeface="Angsana New" pitchFamily="18" charset="-34"/>
              </a:rPr>
              <a:t> ข้อบัญญัติท้องถิ่น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en-US" b="1">
                <a:latin typeface="Angsana New" pitchFamily="18" charset="-34"/>
              </a:rPr>
              <a:t> เงื่อนไขในใบอนุญาต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663950" y="1268413"/>
            <a:ext cx="5103813" cy="895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โทษจำคุก </a:t>
            </a:r>
            <a:r>
              <a:rPr lang="th-TH" sz="4400" dirty="0">
                <a:latin typeface="Angsana New" pitchFamily="18" charset="-34"/>
                <a:cs typeface="Angsana New" pitchFamily="18" charset="-34"/>
              </a:rPr>
              <a:t>&gt;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6 เดือน ปรับ </a:t>
            </a:r>
            <a:r>
              <a:rPr lang="th-TH" sz="4400" dirty="0">
                <a:latin typeface="Angsana New" pitchFamily="18" charset="-34"/>
                <a:cs typeface="Angsana New" pitchFamily="18" charset="-34"/>
              </a:rPr>
              <a:t>&gt; 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50,000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บาท</a:t>
            </a:r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(สถานที่จำหน่ายอาหาร/สะสมอาหาร)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638800" y="3352800"/>
            <a:ext cx="2895600" cy="495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th-TH" sz="3200" b="1">
                <a:latin typeface="Angsana New" pitchFamily="18" charset="-34"/>
                <a:cs typeface="Angsana New" pitchFamily="18" charset="-34"/>
              </a:rPr>
              <a:t>สั่งให้ปรับปรุง/แก้ไข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638800" y="4000500"/>
            <a:ext cx="2895600" cy="495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th-TH" sz="3200" b="1">
                <a:latin typeface="Angsana New" pitchFamily="18" charset="-34"/>
                <a:cs typeface="Angsana New" pitchFamily="18" charset="-34"/>
              </a:rPr>
              <a:t>สั่งพักใช้ใบอนุญาต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638800" y="5067300"/>
            <a:ext cx="2895600" cy="495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th-TH" sz="3200" b="1">
                <a:latin typeface="Angsana New" pitchFamily="18" charset="-34"/>
                <a:cs typeface="Angsana New" pitchFamily="18" charset="-34"/>
              </a:rPr>
              <a:t>สั่งเพิกถอนใบอนุญาต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5638800" y="5594350"/>
            <a:ext cx="3124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en-US" b="1">
                <a:latin typeface="Angsana New" pitchFamily="18" charset="-34"/>
              </a:rPr>
              <a:t>* ถูกพักใช้ 2 ครั้งขึ้นไป</a:t>
            </a:r>
          </a:p>
          <a:p>
            <a:pPr>
              <a:lnSpc>
                <a:spcPct val="80000"/>
              </a:lnSpc>
            </a:pPr>
            <a:r>
              <a:rPr lang="th-TH" altLang="en-US" b="1">
                <a:latin typeface="Angsana New" pitchFamily="18" charset="-34"/>
              </a:rPr>
              <a:t>* ต้องคำพิพากษาว่าผิด</a:t>
            </a:r>
          </a:p>
          <a:p>
            <a:pPr>
              <a:lnSpc>
                <a:spcPct val="80000"/>
              </a:lnSpc>
            </a:pPr>
            <a:r>
              <a:rPr lang="th-TH" altLang="en-US" b="1">
                <a:latin typeface="Angsana New" pitchFamily="18" charset="-34"/>
              </a:rPr>
              <a:t>* มีอันตรายร้ายแรง</a:t>
            </a:r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5715000" y="4572000"/>
            <a:ext cx="3124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altLang="en-US" b="1">
                <a:latin typeface="Angsana New" pitchFamily="18" charset="-34"/>
              </a:rPr>
              <a:t>* ครั้งละไม่เกิน 15 วัน</a:t>
            </a:r>
          </a:p>
        </p:txBody>
      </p:sp>
      <p:sp>
        <p:nvSpPr>
          <p:cNvPr id="40972" name="Text Box 13"/>
          <p:cNvSpPr txBox="1">
            <a:spLocks noChangeArrowheads="1"/>
          </p:cNvSpPr>
          <p:nvPr/>
        </p:nvSpPr>
        <p:spPr bwMode="auto">
          <a:xfrm>
            <a:off x="3276600" y="4094163"/>
            <a:ext cx="1120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en-US" b="1">
                <a:latin typeface="Angsana New" pitchFamily="18" charset="-34"/>
              </a:rPr>
              <a:t>จพ.ถ.  มีอำนาจ</a:t>
            </a:r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 flipV="1">
            <a:off x="4800600" y="35814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 flipV="1">
            <a:off x="4800600" y="4267200"/>
            <a:ext cx="838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>
            <a:off x="4800600" y="4724400"/>
            <a:ext cx="838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0976" name="Text Box 18"/>
          <p:cNvSpPr txBox="1">
            <a:spLocks noChangeArrowheads="1"/>
          </p:cNvSpPr>
          <p:nvPr/>
        </p:nvSpPr>
        <p:spPr bwMode="auto">
          <a:xfrm>
            <a:off x="479425" y="1649413"/>
            <a:ext cx="1717675" cy="109378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3600" b="1">
                <a:latin typeface="Angsana New" pitchFamily="18" charset="-34"/>
              </a:rPr>
              <a:t>1.ไม่ได้รับ</a:t>
            </a:r>
          </a:p>
          <a:p>
            <a:pPr>
              <a:lnSpc>
                <a:spcPct val="80000"/>
              </a:lnSpc>
            </a:pPr>
            <a:r>
              <a:rPr lang="th-TH" altLang="en-US" sz="3600" b="1">
                <a:latin typeface="Angsana New" pitchFamily="18" charset="-34"/>
              </a:rPr>
              <a:t>ใบอนุญาต</a:t>
            </a:r>
          </a:p>
        </p:txBody>
      </p:sp>
      <p:sp>
        <p:nvSpPr>
          <p:cNvPr id="40977" name="Text Box 20"/>
          <p:cNvSpPr txBox="1">
            <a:spLocks noChangeArrowheads="1"/>
          </p:cNvSpPr>
          <p:nvPr/>
        </p:nvSpPr>
        <p:spPr bwMode="auto">
          <a:xfrm>
            <a:off x="2933700" y="1490663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2800" b="1">
                <a:latin typeface="Angsana New" pitchFamily="18" charset="-34"/>
              </a:rPr>
              <a:t>ม.72</a:t>
            </a:r>
          </a:p>
        </p:txBody>
      </p:sp>
      <p:sp>
        <p:nvSpPr>
          <p:cNvPr id="40978" name="Text Box 21"/>
          <p:cNvSpPr txBox="1">
            <a:spLocks noChangeArrowheads="1"/>
          </p:cNvSpPr>
          <p:nvPr/>
        </p:nvSpPr>
        <p:spPr bwMode="auto">
          <a:xfrm>
            <a:off x="2946400" y="2549525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2800" b="1">
                <a:latin typeface="Angsana New" pitchFamily="18" charset="-34"/>
              </a:rPr>
              <a:t>ม.77</a:t>
            </a:r>
          </a:p>
        </p:txBody>
      </p:sp>
      <p:sp>
        <p:nvSpPr>
          <p:cNvPr id="40979" name="Line 27"/>
          <p:cNvSpPr>
            <a:spLocks noChangeShapeType="1"/>
          </p:cNvSpPr>
          <p:nvPr/>
        </p:nvSpPr>
        <p:spPr bwMode="auto">
          <a:xfrm rot="763461">
            <a:off x="4929188" y="1435100"/>
            <a:ext cx="158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0980" name="Line 30"/>
          <p:cNvSpPr>
            <a:spLocks noChangeShapeType="1"/>
          </p:cNvSpPr>
          <p:nvPr/>
        </p:nvSpPr>
        <p:spPr bwMode="auto">
          <a:xfrm rot="763461">
            <a:off x="4897438" y="2495550"/>
            <a:ext cx="158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" name="ลูกศรขวาท้ายขีด 1"/>
          <p:cNvSpPr/>
          <p:nvPr/>
        </p:nvSpPr>
        <p:spPr>
          <a:xfrm>
            <a:off x="2339975" y="1490663"/>
            <a:ext cx="593725" cy="519112"/>
          </a:xfrm>
          <a:prstGeom prst="striped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ลูกศรขวาท้ายขีด 27"/>
          <p:cNvSpPr/>
          <p:nvPr/>
        </p:nvSpPr>
        <p:spPr>
          <a:xfrm>
            <a:off x="2339975" y="2492375"/>
            <a:ext cx="593725" cy="519113"/>
          </a:xfrm>
          <a:prstGeom prst="striped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C:\Documents and Settings\All Users\Documents\Keng shared\พื้นหลัง\31dca8c90f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252413" y="66675"/>
            <a:ext cx="5614987" cy="3222625"/>
          </a:xfrm>
          <a:prstGeom prst="cloudCallout">
            <a:avLst>
              <a:gd name="adj1" fmla="val -46551"/>
              <a:gd name="adj2" fmla="val 67981"/>
            </a:avLst>
          </a:prstGeom>
          <a:solidFill>
            <a:srgbClr val="00CC66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lIns="45720" rIns="45720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altLang="th-TH" sz="3800" b="1">
                <a:cs typeface="JasmineUPC" pitchFamily="18" charset="-34"/>
              </a:rPr>
              <a:t>ตัวอย่างเรื่องร้องเรียน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altLang="th-TH" sz="3800" b="1">
                <a:cs typeface="JasmineUPC" pitchFamily="18" charset="-34"/>
              </a:rPr>
              <a:t>สถานที่จำหน่ายอาหาร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altLang="th-TH" sz="3800" b="1">
                <a:cs typeface="JasmineUPC" pitchFamily="18" charset="-34"/>
              </a:rPr>
              <a:t>และการจำหน่ายอาหาร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altLang="th-TH" sz="3800" b="1">
                <a:cs typeface="JasmineUPC" pitchFamily="18" charset="-34"/>
              </a:rPr>
              <a:t>ในที่/ทางสาธารณะ</a:t>
            </a:r>
            <a:endParaRPr lang="th-TH" altLang="th-TH" sz="4000" b="1">
              <a:cs typeface="JasmineUPC" pitchFamily="18" charset="-34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356100" y="5424488"/>
            <a:ext cx="4051300" cy="1028700"/>
          </a:xfrm>
          <a:prstGeom prst="rect">
            <a:avLst/>
          </a:prstGeom>
          <a:solidFill>
            <a:srgbClr val="00B0F0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88938" indent="-388938"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th-TH" altLang="th-TH" b="1">
                <a:latin typeface="Angsana New" pitchFamily="18" charset="-34"/>
              </a:rPr>
              <a:t>ร้านอาหาร/แผงลอย ไม่สะอาด </a:t>
            </a:r>
          </a:p>
          <a:p>
            <a:pPr algn="ctr">
              <a:lnSpc>
                <a:spcPct val="95000"/>
              </a:lnSpc>
            </a:pPr>
            <a:r>
              <a:rPr lang="th-TH" altLang="th-TH" b="1">
                <a:latin typeface="Angsana New" pitchFamily="18" charset="-34"/>
              </a:rPr>
              <a:t>พื้นเฉอะแฉะ /มีหนู แมลงสาบวิ่ง</a:t>
            </a:r>
            <a:r>
              <a:rPr lang="en-US" altLang="th-TH" b="1">
                <a:latin typeface="Angsana New" pitchFamily="18" charset="-34"/>
              </a:rPr>
              <a:t>                         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364163" y="3609975"/>
            <a:ext cx="3627437" cy="547688"/>
          </a:xfrm>
          <a:prstGeom prst="rect">
            <a:avLst/>
          </a:prstGeom>
          <a:solidFill>
            <a:srgbClr val="00B0F0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92100" indent="-292100"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b="1">
                <a:latin typeface="Angsana New" pitchFamily="18" charset="-34"/>
              </a:rPr>
              <a:t>นำอาหารที่เสียมาปรุงอาหาร</a:t>
            </a:r>
            <a:endParaRPr lang="en-US" altLang="th-TH" b="1">
              <a:latin typeface="Angsana New" pitchFamily="18" charset="-34"/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508625" y="2205038"/>
            <a:ext cx="3384550" cy="1076325"/>
          </a:xfrm>
          <a:prstGeom prst="rect">
            <a:avLst/>
          </a:prstGeom>
          <a:solidFill>
            <a:srgbClr val="00B0F0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93675" indent="-193675"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b="1">
                <a:latin typeface="Angsana New" pitchFamily="18" charset="-34"/>
              </a:rPr>
              <a:t>กลิ่น/ควัน จากการปิ้งย่างหรือ</a:t>
            </a:r>
          </a:p>
          <a:p>
            <a:pPr algn="ctr"/>
            <a:r>
              <a:rPr lang="th-TH" altLang="th-TH" b="1">
                <a:latin typeface="Angsana New" pitchFamily="18" charset="-34"/>
              </a:rPr>
              <a:t>การปรุงอาหารด้วยวิธีอื่น ๆ</a:t>
            </a:r>
            <a:endParaRPr lang="en-US" altLang="th-TH" b="1">
              <a:latin typeface="Angsana New" pitchFamily="18" charset="-34"/>
            </a:endParaRP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940425" y="188913"/>
            <a:ext cx="3051175" cy="1563687"/>
          </a:xfrm>
          <a:prstGeom prst="rect">
            <a:avLst/>
          </a:prstGeom>
          <a:solidFill>
            <a:srgbClr val="00B0F0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92100" indent="-292100"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b="1">
                <a:latin typeface="Angsana New" pitchFamily="18" charset="-34"/>
              </a:rPr>
              <a:t>พบแมลงสาบ/ขี้แมลงสาบ/ขี้หนู/เส้นผม/เศษวัตถุอื่น ๆ ในอาหาร</a:t>
            </a:r>
            <a:endParaRPr lang="en-US" altLang="th-TH" b="1">
              <a:latin typeface="Angsana New" pitchFamily="18" charset="-34"/>
            </a:endParaRPr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 flipH="1">
            <a:off x="2771775" y="3357563"/>
            <a:ext cx="287338" cy="792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>
            <a:off x="4859338" y="2852738"/>
            <a:ext cx="720725" cy="792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4787900" y="2203450"/>
            <a:ext cx="647700" cy="50482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 flipV="1">
            <a:off x="5345113" y="981075"/>
            <a:ext cx="595312" cy="16192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5111750" y="4437063"/>
            <a:ext cx="3924300" cy="588962"/>
          </a:xfrm>
          <a:prstGeom prst="rect">
            <a:avLst/>
          </a:prstGeom>
          <a:solidFill>
            <a:srgbClr val="00B0F0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93675" indent="-193675"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b="1">
                <a:latin typeface="Angsana New" pitchFamily="18" charset="-34"/>
              </a:rPr>
              <a:t>จาน/ชามและอุปกรณ์อื่น ๆ สกปรก</a:t>
            </a:r>
            <a:endParaRPr lang="en-US" altLang="th-TH" b="1">
              <a:latin typeface="Angsana New" pitchFamily="18" charset="-34"/>
            </a:endParaRP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1446213" y="4200525"/>
            <a:ext cx="3159125" cy="1028700"/>
          </a:xfrm>
          <a:prstGeom prst="rect">
            <a:avLst/>
          </a:prstGeom>
          <a:solidFill>
            <a:srgbClr val="00B0F0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th-TH" altLang="th-TH" b="1">
                <a:latin typeface="Angsana New" pitchFamily="18" charset="-34"/>
              </a:rPr>
              <a:t>กินอาหารจากร้านนี้แล้วท้องเสีย/อาหารเป็นพิษ</a:t>
            </a:r>
            <a:endParaRPr lang="en-US" altLang="th-TH" b="1">
              <a:latin typeface="Angsana New" pitchFamily="18" charset="-34"/>
            </a:endParaRPr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179388" y="5360988"/>
            <a:ext cx="2736850" cy="1076325"/>
          </a:xfrm>
          <a:prstGeom prst="rect">
            <a:avLst/>
          </a:prstGeom>
          <a:solidFill>
            <a:srgbClr val="00B0F0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93675" indent="-193675"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b="1">
                <a:latin typeface="Angsana New" pitchFamily="18" charset="-34"/>
              </a:rPr>
              <a:t>แสบตาจากแอลกอฮอล์สำหรับอุ่นอาหาร</a:t>
            </a:r>
            <a:endParaRPr lang="en-US" altLang="th-TH" b="1">
              <a:latin typeface="Angsana New" pitchFamily="18" charset="-34"/>
            </a:endParaRPr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4572000" y="2997200"/>
            <a:ext cx="720725" cy="136842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>
            <a:off x="4140200" y="2924175"/>
            <a:ext cx="1079500" cy="244951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468313" y="3141663"/>
            <a:ext cx="1439862" cy="223202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14"/>
          <p:cNvSpPr>
            <a:spLocks noChangeShapeType="1"/>
          </p:cNvSpPr>
          <p:nvPr/>
        </p:nvSpPr>
        <p:spPr bwMode="auto">
          <a:xfrm>
            <a:off x="4500563" y="3933825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987" name="Line 15"/>
          <p:cNvSpPr>
            <a:spLocks noChangeShapeType="1"/>
          </p:cNvSpPr>
          <p:nvPr/>
        </p:nvSpPr>
        <p:spPr bwMode="auto">
          <a:xfrm>
            <a:off x="4495800" y="4711700"/>
            <a:ext cx="0" cy="29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988" name="Line 17"/>
          <p:cNvSpPr>
            <a:spLocks noChangeShapeType="1"/>
          </p:cNvSpPr>
          <p:nvPr/>
        </p:nvSpPr>
        <p:spPr bwMode="auto">
          <a:xfrm>
            <a:off x="5568950" y="3556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989" name="Line 18"/>
          <p:cNvSpPr>
            <a:spLocks noChangeShapeType="1"/>
          </p:cNvSpPr>
          <p:nvPr/>
        </p:nvSpPr>
        <p:spPr bwMode="auto">
          <a:xfrm>
            <a:off x="5562600" y="5638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990" name="Line 20"/>
          <p:cNvSpPr>
            <a:spLocks noChangeShapeType="1"/>
          </p:cNvSpPr>
          <p:nvPr/>
        </p:nvSpPr>
        <p:spPr bwMode="auto">
          <a:xfrm>
            <a:off x="3200400" y="221456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991" name="Line 19"/>
          <p:cNvSpPr>
            <a:spLocks noChangeShapeType="1"/>
          </p:cNvSpPr>
          <p:nvPr/>
        </p:nvSpPr>
        <p:spPr bwMode="auto">
          <a:xfrm flipV="1">
            <a:off x="2667000" y="3505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992" name="AutoShape 2"/>
          <p:cNvSpPr>
            <a:spLocks noChangeArrowheads="1"/>
          </p:cNvSpPr>
          <p:nvPr/>
        </p:nvSpPr>
        <p:spPr bwMode="auto">
          <a:xfrm>
            <a:off x="3403600" y="3149600"/>
            <a:ext cx="2159000" cy="8382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th-TH" altLang="en-US" sz="3200" b="1">
                <a:latin typeface="Angsana New" pitchFamily="18" charset="-34"/>
              </a:rPr>
              <a:t>สั่งให้หยุดกิจการ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>
            <a:off x="1295400" y="354013"/>
            <a:ext cx="6477000" cy="7715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>
            <a:norm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Angsana New" pitchFamily="18" charset="-34"/>
              </a:rPr>
              <a:t>มาตรการควบคุมกิจการที่ต้องแจ้ง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04838" y="1773238"/>
            <a:ext cx="27432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 anchor="ctr"/>
          <a:lstStyle/>
          <a:p>
            <a:pPr>
              <a:defRPr/>
            </a:pPr>
            <a:r>
              <a:rPr lang="th-TH" sz="3200" b="1" dirty="0">
                <a:latin typeface="Angsana New" pitchFamily="18" charset="-34"/>
              </a:rPr>
              <a:t>1. ผู้ใดประกอบกิจการ   โดยไม่แจ้ง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23850" y="3357563"/>
            <a:ext cx="2514600" cy="26622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488" tIns="44450" rIns="90488" bIns="44450" anchor="ctr"/>
          <a:lstStyle/>
          <a:p>
            <a:pPr>
              <a:defRPr/>
            </a:pPr>
            <a:r>
              <a:rPr lang="th-TH" sz="3200" b="1" dirty="0">
                <a:latin typeface="Angsana New" pitchFamily="18" charset="-34"/>
              </a:rPr>
              <a:t> 2. กรณีดำเนิน</a:t>
            </a:r>
          </a:p>
          <a:p>
            <a:pPr>
              <a:defRPr/>
            </a:pPr>
            <a:r>
              <a:rPr lang="th-TH" sz="3200" b="1" dirty="0">
                <a:latin typeface="Angsana New" pitchFamily="18" charset="-34"/>
              </a:rPr>
              <a:t>กิจการโดยไม่แจ้ง แล้ว</a:t>
            </a:r>
            <a:r>
              <a:rPr lang="th-TH" sz="3200" b="1" u="sng" dirty="0">
                <a:latin typeface="Angsana New" pitchFamily="18" charset="-34"/>
              </a:rPr>
              <a:t>เคยได้รับโทษ</a:t>
            </a:r>
            <a:r>
              <a:rPr lang="th-TH" sz="3200" b="1" dirty="0">
                <a:latin typeface="Angsana New" pitchFamily="18" charset="-34"/>
              </a:rPr>
              <a:t>เพราะไม่แจ้งมา</a:t>
            </a:r>
          </a:p>
          <a:p>
            <a:pPr>
              <a:defRPr/>
            </a:pPr>
            <a:r>
              <a:rPr lang="th-TH" sz="3200" b="1" dirty="0">
                <a:latin typeface="Angsana New" pitchFamily="18" charset="-34"/>
              </a:rPr>
              <a:t>แล้วครั้งหนึ่ง (ม.</a:t>
            </a:r>
            <a:r>
              <a:rPr lang="en-US" sz="3200" b="1" dirty="0">
                <a:latin typeface="Angsana New" pitchFamily="18" charset="-34"/>
              </a:rPr>
              <a:t>52)</a:t>
            </a:r>
            <a:endParaRPr lang="th-TH" sz="3200" b="1" dirty="0">
              <a:latin typeface="Angsana New" pitchFamily="18" charset="-34"/>
            </a:endParaRPr>
          </a:p>
        </p:txBody>
      </p:sp>
      <p:sp>
        <p:nvSpPr>
          <p:cNvPr id="41996" name="Rectangle 10"/>
          <p:cNvSpPr>
            <a:spLocks noChangeArrowheads="1"/>
          </p:cNvSpPr>
          <p:nvPr/>
        </p:nvSpPr>
        <p:spPr bwMode="auto">
          <a:xfrm>
            <a:off x="4038600" y="2133600"/>
            <a:ext cx="457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ngsana New" pitchFamily="18" charset="-34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191000" y="1643063"/>
            <a:ext cx="4572000" cy="1143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488" tIns="44450" rIns="90488" bIns="44450" anchor="ctr"/>
          <a:lstStyle/>
          <a:p>
            <a:pPr>
              <a:defRPr/>
            </a:pPr>
            <a:r>
              <a:rPr lang="th-TH" sz="3600" b="1" dirty="0">
                <a:latin typeface="Angsana New" pitchFamily="18" charset="-34"/>
              </a:rPr>
              <a:t>(ม.72 ว.2)</a:t>
            </a:r>
            <a:r>
              <a:rPr lang="th-TH" sz="3200" b="1" dirty="0">
                <a:latin typeface="Angsana New" pitchFamily="18" charset="-34"/>
              </a:rPr>
              <a:t> โทษจำคุกไม่เกิน 3 เดือน      </a:t>
            </a:r>
          </a:p>
          <a:p>
            <a:pPr>
              <a:defRPr/>
            </a:pPr>
            <a:r>
              <a:rPr lang="th-TH" sz="3200" b="1" dirty="0">
                <a:latin typeface="Angsana New" pitchFamily="18" charset="-34"/>
              </a:rPr>
              <a:t>         หรือปรับไม่เกิน 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</a:rPr>
              <a:t>25,000</a:t>
            </a:r>
            <a:r>
              <a:rPr lang="th-TH" sz="3200" b="1" dirty="0">
                <a:latin typeface="Angsana New" pitchFamily="18" charset="-34"/>
              </a:rPr>
              <a:t> บาท</a:t>
            </a:r>
          </a:p>
        </p:txBody>
      </p:sp>
      <p:sp>
        <p:nvSpPr>
          <p:cNvPr id="41998" name="AutoShape 12"/>
          <p:cNvSpPr>
            <a:spLocks noChangeArrowheads="1"/>
          </p:cNvSpPr>
          <p:nvPr/>
        </p:nvSpPr>
        <p:spPr bwMode="auto">
          <a:xfrm>
            <a:off x="2971800" y="5029200"/>
            <a:ext cx="2590800" cy="1676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th-TH" altLang="en-US" sz="3200" b="1">
                <a:latin typeface="Angsana New" pitchFamily="18" charset="-34"/>
              </a:rPr>
              <a:t>สั่งห้ามดำเนินกิจการ</a:t>
            </a:r>
          </a:p>
          <a:p>
            <a:pPr algn="ctr"/>
            <a:r>
              <a:rPr lang="th-TH" altLang="en-US" sz="3200" b="1">
                <a:latin typeface="Angsana New" pitchFamily="18" charset="-34"/>
              </a:rPr>
              <a:t>ตามเวลาที่กำหนด </a:t>
            </a:r>
          </a:p>
          <a:p>
            <a:pPr algn="ctr"/>
            <a:r>
              <a:rPr lang="th-TH" altLang="en-US" sz="3200" b="1">
                <a:latin typeface="Angsana New" pitchFamily="18" charset="-34"/>
              </a:rPr>
              <a:t>แต่ไม่เกิน 2 ปี</a:t>
            </a:r>
          </a:p>
        </p:txBody>
      </p:sp>
      <p:sp>
        <p:nvSpPr>
          <p:cNvPr id="41999" name="Rectangle 13"/>
          <p:cNvSpPr>
            <a:spLocks noChangeArrowheads="1"/>
          </p:cNvSpPr>
          <p:nvPr/>
        </p:nvSpPr>
        <p:spPr bwMode="auto">
          <a:xfrm>
            <a:off x="3470275" y="42672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th-TH" altLang="en-US" sz="3200" b="1">
                <a:latin typeface="Angsana New" pitchFamily="18" charset="-34"/>
              </a:rPr>
              <a:t>ถ้าฝ่าฝืนอีก</a:t>
            </a: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5943600" y="3048000"/>
            <a:ext cx="2971800" cy="3260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488" tIns="44450" rIns="90488" bIns="44450" anchor="ctr"/>
          <a:lstStyle/>
          <a:p>
            <a:pPr>
              <a:lnSpc>
                <a:spcPct val="90000"/>
              </a:lnSpc>
              <a:defRPr/>
            </a:pPr>
            <a:r>
              <a:rPr lang="th-TH" sz="3600" b="1" dirty="0">
                <a:latin typeface="Angsana New" pitchFamily="18" charset="-34"/>
              </a:rPr>
              <a:t>(ม.80)</a:t>
            </a:r>
            <a:r>
              <a:rPr lang="th-TH" sz="3200" b="1" dirty="0">
                <a:latin typeface="Angsana New" pitchFamily="18" charset="-34"/>
              </a:rPr>
              <a:t>  โทษจำคุก</a:t>
            </a:r>
          </a:p>
          <a:p>
            <a:pPr>
              <a:lnSpc>
                <a:spcPct val="90000"/>
              </a:lnSpc>
              <a:defRPr/>
            </a:pPr>
            <a:r>
              <a:rPr lang="th-TH" sz="3200" b="1" dirty="0">
                <a:latin typeface="Angsana New" pitchFamily="18" charset="-34"/>
              </a:rPr>
              <a:t>ไม่เกิน 6 เดือน หรือ</a:t>
            </a:r>
          </a:p>
          <a:p>
            <a:pPr>
              <a:lnSpc>
                <a:spcPct val="90000"/>
              </a:lnSpc>
              <a:defRPr/>
            </a:pPr>
            <a:r>
              <a:rPr lang="th-TH" sz="3200" b="1" dirty="0">
                <a:latin typeface="Angsana New" pitchFamily="18" charset="-34"/>
              </a:rPr>
              <a:t>ปรับไม่เกิน 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</a:rPr>
              <a:t>50,000 </a:t>
            </a:r>
            <a:r>
              <a:rPr lang="th-TH" sz="3200" b="1" dirty="0">
                <a:latin typeface="Angsana New" pitchFamily="18" charset="-34"/>
              </a:rPr>
              <a:t>บาท หรือทั้งจำทั้งปรับ</a:t>
            </a:r>
          </a:p>
          <a:p>
            <a:pPr>
              <a:lnSpc>
                <a:spcPct val="90000"/>
              </a:lnSpc>
              <a:defRPr/>
            </a:pPr>
            <a:r>
              <a:rPr lang="th-TH" sz="3200" b="1" dirty="0">
                <a:latin typeface="Angsana New" pitchFamily="18" charset="-34"/>
              </a:rPr>
              <a:t>และปรับอีกวันละ</a:t>
            </a:r>
          </a:p>
          <a:p>
            <a:pPr>
              <a:lnSpc>
                <a:spcPct val="90000"/>
              </a:lnSpc>
              <a:defRPr/>
            </a:pPr>
            <a:r>
              <a:rPr lang="th-TH" sz="3200" b="1" dirty="0">
                <a:latin typeface="Angsana New" pitchFamily="18" charset="-34"/>
              </a:rPr>
              <a:t>ไม่เกิน 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</a:rPr>
              <a:t>25,000 </a:t>
            </a:r>
            <a:r>
              <a:rPr lang="th-TH" sz="3200" b="1" dirty="0">
                <a:latin typeface="Angsana New" pitchFamily="18" charset="-34"/>
              </a:rPr>
              <a:t>บาท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3825875" y="2133600"/>
            <a:ext cx="674688" cy="936625"/>
          </a:xfrm>
          <a:prstGeom prst="rightArrow">
            <a:avLst>
              <a:gd name="adj1" fmla="val 43630"/>
              <a:gd name="adj2" fmla="val 42130"/>
            </a:avLst>
          </a:prstGeom>
          <a:solidFill>
            <a:srgbClr val="CCEC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684213" y="387350"/>
            <a:ext cx="80645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altLang="th-TH" sz="4400" b="1">
                <a:solidFill>
                  <a:srgbClr val="660066"/>
                </a:solidFill>
                <a:cs typeface="IrisUPC" pitchFamily="34" charset="-34"/>
              </a:rPr>
              <a:t>มาตรการควบคุมสุขลักษณะส่วนบุคคล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altLang="th-TH" sz="4400" b="1">
                <a:solidFill>
                  <a:srgbClr val="660066"/>
                </a:solidFill>
                <a:cs typeface="IrisUPC" pitchFamily="34" charset="-34"/>
              </a:rPr>
              <a:t>ของผู้สัมผัสอาหาร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468313" y="4005263"/>
            <a:ext cx="3311525" cy="2301875"/>
          </a:xfrm>
          <a:prstGeom prst="rect">
            <a:avLst/>
          </a:prstGeom>
          <a:solidFill>
            <a:srgbClr val="FF9966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b="1">
                <a:cs typeface="IrisUPC" pitchFamily="34" charset="-34"/>
              </a:rPr>
              <a:t>2. </a:t>
            </a:r>
            <a:r>
              <a:rPr lang="th-TH" altLang="th-TH" sz="3600" b="1">
                <a:cs typeface="IrisUPC" pitchFamily="34" charset="-34"/>
              </a:rPr>
              <a:t>ผู้สัมผัสอาหารที่จำหน่ายอาหารในที่หรือทางสาธารณะผู้ใดฝ่าฝืนข้อบัญญัติท้องถิ่น</a:t>
            </a:r>
            <a:endParaRPr lang="th-TH" altLang="th-TH" b="1">
              <a:cs typeface="IrisUPC" pitchFamily="34" charset="-34"/>
            </a:endParaRP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4508500" y="1395413"/>
            <a:ext cx="4537075" cy="1865312"/>
          </a:xfrm>
          <a:prstGeom prst="rect">
            <a:avLst/>
          </a:prstGeom>
          <a:solidFill>
            <a:srgbClr val="66CCFF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th-TH" sz="3600" b="1">
                <a:cs typeface="IrisUPC" pitchFamily="34" charset="-34"/>
              </a:rPr>
              <a:t> </a:t>
            </a:r>
            <a:r>
              <a:rPr lang="th-TH" altLang="th-TH" sz="3600" b="1">
                <a:cs typeface="IrisUPC" pitchFamily="34" charset="-34"/>
              </a:rPr>
              <a:t>ม.</a:t>
            </a:r>
            <a:r>
              <a:rPr lang="en-US" altLang="th-TH" sz="2800" b="1">
                <a:cs typeface="IrisUPC" pitchFamily="34" charset="-34"/>
              </a:rPr>
              <a:t>73</a:t>
            </a:r>
            <a:r>
              <a:rPr lang="th-TH" altLang="th-TH" sz="2800" b="1">
                <a:cs typeface="IrisUPC" pitchFamily="34" charset="-34"/>
              </a:rPr>
              <a:t> </a:t>
            </a:r>
            <a:r>
              <a:rPr lang="th-TH" altLang="th-TH" sz="3600" b="1">
                <a:cs typeface="IrisUPC" pitchFamily="34" charset="-34"/>
              </a:rPr>
              <a:t>ระวางโทษ</a:t>
            </a:r>
            <a:r>
              <a:rPr lang="th-TH" altLang="en-US" sz="3600" b="1">
                <a:latin typeface="Angsana New" pitchFamily="18" charset="-34"/>
              </a:rPr>
              <a:t>จำคุกไม่เกิน         6 เดือน ปรับไม่เกิน</a:t>
            </a:r>
            <a:r>
              <a:rPr lang="th-TH" altLang="en-US" sz="4800">
                <a:latin typeface="Angsana New" pitchFamily="18" charset="-34"/>
              </a:rPr>
              <a:t> </a:t>
            </a:r>
            <a:r>
              <a:rPr lang="th-TH" altLang="en-US" sz="3600" b="1">
                <a:solidFill>
                  <a:srgbClr val="C00000"/>
                </a:solidFill>
                <a:latin typeface="Angsana New" pitchFamily="18" charset="-34"/>
              </a:rPr>
              <a:t>50,000</a:t>
            </a:r>
            <a:r>
              <a:rPr lang="th-TH" altLang="en-US" sz="3600" b="1">
                <a:latin typeface="Angsana New" pitchFamily="18" charset="-34"/>
              </a:rPr>
              <a:t> บาท          หรือทั้งจำทั้งปรับ </a:t>
            </a:r>
            <a:r>
              <a:rPr lang="th-TH" altLang="en-US" sz="2400" b="1">
                <a:solidFill>
                  <a:srgbClr val="FF0000"/>
                </a:solidFill>
                <a:latin typeface="Angsana New" pitchFamily="18" charset="-34"/>
              </a:rPr>
              <a:t>(</a:t>
            </a:r>
            <a:r>
              <a:rPr lang="th-TH" altLang="en-US" sz="2400"/>
              <a:t>ผู้ใดฝ่าฝืนข้อบัญญัติท้องถิ่นซึ่งออกตามความในมาตรา</a:t>
            </a:r>
            <a:r>
              <a:rPr lang="th-TH" altLang="en-US" sz="2400" b="1">
                <a:solidFill>
                  <a:srgbClr val="FF0000"/>
                </a:solidFill>
                <a:latin typeface="Angsana New" pitchFamily="18" charset="-34"/>
              </a:rPr>
              <a:t> 40 (2)หรือ(3)</a:t>
            </a:r>
          </a:p>
        </p:txBody>
      </p:sp>
      <p:sp>
        <p:nvSpPr>
          <p:cNvPr id="43014" name="Text Box 16"/>
          <p:cNvSpPr txBox="1">
            <a:spLocks noChangeArrowheads="1"/>
          </p:cNvSpPr>
          <p:nvPr/>
        </p:nvSpPr>
        <p:spPr bwMode="auto">
          <a:xfrm>
            <a:off x="492125" y="1557338"/>
            <a:ext cx="3287713" cy="2135187"/>
          </a:xfrm>
          <a:prstGeom prst="rect">
            <a:avLst/>
          </a:prstGeom>
          <a:solidFill>
            <a:srgbClr val="00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lnSpc>
                <a:spcPct val="90000"/>
              </a:lnSpc>
              <a:spcBef>
                <a:spcPct val="140000"/>
              </a:spcBef>
            </a:pPr>
            <a:r>
              <a:rPr lang="th-TH" altLang="th-TH" sz="3600" b="1">
                <a:solidFill>
                  <a:schemeClr val="bg1"/>
                </a:solidFill>
                <a:cs typeface="IrisUPC" pitchFamily="34" charset="-34"/>
              </a:rPr>
              <a:t>1.ผู้สัมผัสอาหารในสถานที่จำหน่ายอาหาร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th-TH" altLang="th-TH" sz="3600" b="1">
                <a:solidFill>
                  <a:schemeClr val="bg1"/>
                </a:solidFill>
                <a:cs typeface="IrisUPC" pitchFamily="34" charset="-34"/>
              </a:rPr>
              <a:t>ผู้ใดฝ่าฝืนข้อบัญญัติท้องถิ่น</a:t>
            </a:r>
          </a:p>
        </p:txBody>
      </p:sp>
      <p:sp>
        <p:nvSpPr>
          <p:cNvPr id="43015" name="Line 19"/>
          <p:cNvSpPr>
            <a:spLocks noChangeShapeType="1"/>
          </p:cNvSpPr>
          <p:nvPr/>
        </p:nvSpPr>
        <p:spPr bwMode="auto">
          <a:xfrm flipH="1">
            <a:off x="296863" y="549275"/>
            <a:ext cx="1296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3016" name="Line 20"/>
          <p:cNvSpPr>
            <a:spLocks noChangeShapeType="1"/>
          </p:cNvSpPr>
          <p:nvPr/>
        </p:nvSpPr>
        <p:spPr bwMode="auto">
          <a:xfrm>
            <a:off x="304800" y="527050"/>
            <a:ext cx="19050" cy="4918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3017" name="Line 21"/>
          <p:cNvSpPr>
            <a:spLocks noChangeShapeType="1"/>
          </p:cNvSpPr>
          <p:nvPr/>
        </p:nvSpPr>
        <p:spPr bwMode="auto">
          <a:xfrm>
            <a:off x="322263" y="2636838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3018" name="Line 22"/>
          <p:cNvSpPr>
            <a:spLocks noChangeShapeType="1"/>
          </p:cNvSpPr>
          <p:nvPr/>
        </p:nvSpPr>
        <p:spPr bwMode="auto">
          <a:xfrm>
            <a:off x="315913" y="5445125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3019" name="Text Box 27"/>
          <p:cNvSpPr txBox="1">
            <a:spLocks noChangeArrowheads="1"/>
          </p:cNvSpPr>
          <p:nvPr/>
        </p:nvSpPr>
        <p:spPr bwMode="auto">
          <a:xfrm>
            <a:off x="5003800" y="5445125"/>
            <a:ext cx="3743325" cy="1006475"/>
          </a:xfrm>
          <a:prstGeom prst="rect">
            <a:avLst/>
          </a:prstGeom>
          <a:solidFill>
            <a:srgbClr val="FFCCCC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sz="3600" b="1">
                <a:cs typeface="IrisUPC" pitchFamily="34" charset="-34"/>
              </a:rPr>
              <a:t>ม. </a:t>
            </a:r>
            <a:r>
              <a:rPr lang="en-US" altLang="th-TH" sz="2800" b="1">
                <a:cs typeface="IrisUPC" pitchFamily="34" charset="-34"/>
              </a:rPr>
              <a:t>78</a:t>
            </a:r>
            <a:r>
              <a:rPr lang="th-TH" altLang="th-TH" sz="2800" b="1">
                <a:cs typeface="IrisUPC" pitchFamily="34" charset="-34"/>
              </a:rPr>
              <a:t> </a:t>
            </a:r>
            <a:r>
              <a:rPr lang="th-TH" altLang="th-TH" sz="3600" b="1">
                <a:cs typeface="IrisUPC" pitchFamily="34" charset="-34"/>
              </a:rPr>
              <a:t>ระวางโทษ</a:t>
            </a:r>
          </a:p>
          <a:p>
            <a:pPr algn="ctr">
              <a:lnSpc>
                <a:spcPct val="80000"/>
              </a:lnSpc>
            </a:pPr>
            <a:r>
              <a:rPr lang="th-TH" altLang="th-TH" sz="3600" b="1">
                <a:cs typeface="IrisUPC" pitchFamily="34" charset="-34"/>
              </a:rPr>
              <a:t>ปรับไม่เกิน </a:t>
            </a:r>
            <a:r>
              <a:rPr lang="en-US" altLang="th-TH" sz="2800" b="1">
                <a:solidFill>
                  <a:srgbClr val="FF0000"/>
                </a:solidFill>
                <a:cs typeface="IrisUPC" pitchFamily="34" charset="-34"/>
              </a:rPr>
              <a:t>5,000</a:t>
            </a:r>
            <a:r>
              <a:rPr lang="en-US" altLang="th-TH" sz="3600" b="1">
                <a:cs typeface="IrisUPC" pitchFamily="34" charset="-34"/>
              </a:rPr>
              <a:t> </a:t>
            </a:r>
            <a:r>
              <a:rPr lang="th-TH" altLang="th-TH" sz="3600" b="1">
                <a:cs typeface="IrisUPC" pitchFamily="34" charset="-34"/>
              </a:rPr>
              <a:t>บาท</a:t>
            </a:r>
            <a:r>
              <a:rPr lang="en-US" altLang="th-TH" sz="3600" b="1">
                <a:cs typeface="IrisUPC" pitchFamily="34" charset="-34"/>
              </a:rPr>
              <a:t> </a:t>
            </a:r>
            <a:endParaRPr lang="th-TH" altLang="th-TH" sz="3600" b="1">
              <a:cs typeface="IrisUPC" pitchFamily="34" charset="-34"/>
            </a:endParaRPr>
          </a:p>
        </p:txBody>
      </p:sp>
      <p:sp>
        <p:nvSpPr>
          <p:cNvPr id="43020" name="AutoShape 28"/>
          <p:cNvSpPr>
            <a:spLocks noChangeArrowheads="1"/>
          </p:cNvSpPr>
          <p:nvPr/>
        </p:nvSpPr>
        <p:spPr bwMode="auto">
          <a:xfrm>
            <a:off x="3851275" y="4868863"/>
            <a:ext cx="1081088" cy="936625"/>
          </a:xfrm>
          <a:prstGeom prst="rightArrow">
            <a:avLst>
              <a:gd name="adj1" fmla="val 43630"/>
              <a:gd name="adj2" fmla="val 42130"/>
            </a:avLst>
          </a:prstGeom>
          <a:solidFill>
            <a:srgbClr val="FFCCFF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43021" name="Text Box 29"/>
          <p:cNvSpPr txBox="1">
            <a:spLocks noChangeArrowheads="1"/>
          </p:cNvSpPr>
          <p:nvPr/>
        </p:nvSpPr>
        <p:spPr bwMode="auto">
          <a:xfrm>
            <a:off x="5003800" y="3860800"/>
            <a:ext cx="3743325" cy="1452563"/>
          </a:xfrm>
          <a:prstGeom prst="rect">
            <a:avLst/>
          </a:prstGeom>
          <a:solidFill>
            <a:srgbClr val="FFCC99"/>
          </a:solidFill>
          <a:ln w="12700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sz="3600" b="1">
                <a:cs typeface="IrisUPC" pitchFamily="34" charset="-34"/>
              </a:rPr>
              <a:t>ม. </a:t>
            </a:r>
            <a:r>
              <a:rPr lang="en-US" altLang="th-TH" sz="2800" b="1">
                <a:cs typeface="IrisUPC" pitchFamily="34" charset="-34"/>
              </a:rPr>
              <a:t>77</a:t>
            </a:r>
            <a:r>
              <a:rPr lang="th-TH" altLang="th-TH" sz="2800" b="1">
                <a:cs typeface="IrisUPC" pitchFamily="34" charset="-34"/>
              </a:rPr>
              <a:t> </a:t>
            </a:r>
            <a:r>
              <a:rPr lang="th-TH" altLang="th-TH" sz="3600" b="1">
                <a:cs typeface="IrisUPC" pitchFamily="34" charset="-34"/>
              </a:rPr>
              <a:t>ระวางโทษ</a:t>
            </a:r>
          </a:p>
          <a:p>
            <a:pPr algn="ctr">
              <a:lnSpc>
                <a:spcPct val="80000"/>
              </a:lnSpc>
            </a:pPr>
            <a:r>
              <a:rPr lang="th-TH" altLang="th-TH" sz="3600" b="1">
                <a:cs typeface="IrisUPC" pitchFamily="34" charset="-34"/>
              </a:rPr>
              <a:t>ปรับไม่เกิน </a:t>
            </a:r>
            <a:r>
              <a:rPr lang="th-TH" altLang="th-TH" sz="4000" b="1">
                <a:solidFill>
                  <a:srgbClr val="FF0000"/>
                </a:solidFill>
                <a:cs typeface="IrisUPC" pitchFamily="34" charset="-34"/>
              </a:rPr>
              <a:t>10</a:t>
            </a:r>
            <a:r>
              <a:rPr lang="th-TH" altLang="th-TH" sz="2800" b="1">
                <a:solidFill>
                  <a:srgbClr val="FF0000"/>
                </a:solidFill>
                <a:cs typeface="IrisUPC" pitchFamily="34" charset="-34"/>
              </a:rPr>
              <a:t>,</a:t>
            </a:r>
            <a:r>
              <a:rPr lang="en-US" altLang="th-TH" sz="2800" b="1">
                <a:solidFill>
                  <a:srgbClr val="FF0000"/>
                </a:solidFill>
                <a:cs typeface="IrisUPC" pitchFamily="34" charset="-34"/>
              </a:rPr>
              <a:t>000</a:t>
            </a:r>
            <a:r>
              <a:rPr lang="en-US" altLang="th-TH" sz="3600" b="1">
                <a:solidFill>
                  <a:srgbClr val="FF0000"/>
                </a:solidFill>
                <a:cs typeface="IrisUPC" pitchFamily="34" charset="-34"/>
              </a:rPr>
              <a:t> </a:t>
            </a:r>
            <a:r>
              <a:rPr lang="th-TH" altLang="th-TH" sz="3600" b="1">
                <a:cs typeface="IrisUPC" pitchFamily="34" charset="-34"/>
              </a:rPr>
              <a:t>บาท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th-TH" altLang="th-TH" sz="2400" b="1">
                <a:cs typeface="IrisUPC" pitchFamily="34" charset="-34"/>
              </a:rPr>
              <a:t>ขาย/ซื้อในเขตห้ามขาย/ซื้อโดยเด็ดขาด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/>
          <p:cNvSpPr>
            <a:spLocks noChangeShapeType="1"/>
          </p:cNvSpPr>
          <p:nvPr/>
        </p:nvSpPr>
        <p:spPr bwMode="auto">
          <a:xfrm>
            <a:off x="1066800" y="542925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76250" y="1811338"/>
            <a:ext cx="4887913" cy="15875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2400" b="1">
                <a:cs typeface="FreesiaUPC" pitchFamily="34" charset="-34"/>
              </a:rPr>
              <a:t> กิจการ</a:t>
            </a:r>
            <a:r>
              <a:rPr lang="th-TH" altLang="th-TH" sz="2400" b="1">
                <a:solidFill>
                  <a:srgbClr val="CC0000"/>
                </a:solidFill>
                <a:cs typeface="FreesiaUPC" pitchFamily="34" charset="-34"/>
              </a:rPr>
              <a:t>ตลาด</a:t>
            </a:r>
            <a:endParaRPr lang="th-TH" altLang="th-TH" sz="2400" b="1">
              <a:cs typeface="FreesiaUPC" pitchFamily="34" charset="-34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2400" b="1">
                <a:cs typeface="FreesiaUPC" pitchFamily="34" charset="-34"/>
              </a:rPr>
              <a:t> กิจการ</a:t>
            </a:r>
            <a:r>
              <a:rPr lang="th-TH" altLang="th-TH" sz="2400" b="1">
                <a:solidFill>
                  <a:srgbClr val="CC0000"/>
                </a:solidFill>
                <a:cs typeface="FreesiaUPC" pitchFamily="34" charset="-34"/>
              </a:rPr>
              <a:t>ร้านอาหาร</a:t>
            </a:r>
            <a:endParaRPr lang="th-TH" altLang="th-TH" sz="2400" b="1">
              <a:cs typeface="FreesiaUPC" pitchFamily="34" charset="-34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2400" b="1">
                <a:cs typeface="FreesiaUPC" pitchFamily="34" charset="-34"/>
              </a:rPr>
              <a:t>  กิจการเก็บ </a:t>
            </a:r>
            <a:r>
              <a:rPr lang="th-TH" altLang="th-TH" sz="2400" b="1">
                <a:solidFill>
                  <a:srgbClr val="CC0000"/>
                </a:solidFill>
                <a:cs typeface="FreesiaUPC" pitchFamily="34" charset="-34"/>
              </a:rPr>
              <a:t>ขน/กำจัดสิ่งปฏิกูล/มูลฝอย(ธุรกิจ)</a:t>
            </a:r>
            <a:endParaRPr lang="th-TH" altLang="th-TH" sz="2400" b="1">
              <a:cs typeface="FreesiaUPC" pitchFamily="34" charset="-34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2400" b="1">
                <a:cs typeface="FreesiaUPC" pitchFamily="34" charset="-34"/>
              </a:rPr>
              <a:t> กิจการที่เป็น</a:t>
            </a:r>
            <a:r>
              <a:rPr lang="th-TH" altLang="th-TH" sz="2400" b="1">
                <a:solidFill>
                  <a:srgbClr val="CC0000"/>
                </a:solidFill>
                <a:cs typeface="FreesiaUPC" pitchFamily="34" charset="-34"/>
              </a:rPr>
              <a:t>อันตรายต่อสุขภาพ</a:t>
            </a:r>
            <a:r>
              <a:rPr lang="th-TH" altLang="th-TH" sz="2400" b="1">
                <a:cs typeface="FreesiaUPC" pitchFamily="34" charset="-34"/>
              </a:rPr>
              <a:t> (142 ประเภท)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2400" b="1">
                <a:cs typeface="FreesiaUPC" pitchFamily="34" charset="-34"/>
              </a:rPr>
              <a:t> การขายสินค้าในที่/ทางสาธารณะ  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H="1">
            <a:off x="4572000" y="838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71600" y="228600"/>
            <a:ext cx="6400800" cy="609600"/>
          </a:xfrm>
          <a:prstGeom prst="rect">
            <a:avLst/>
          </a:prstGeom>
          <a:solidFill>
            <a:srgbClr val="FF99CC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b="1">
                <a:cs typeface="Cordia New" pitchFamily="34" charset="-34"/>
              </a:rPr>
              <a:t>การคุ้มครองประชาชนของกฎหมายสาธารณสุข</a:t>
            </a:r>
            <a:endParaRPr lang="th-TH" altLang="th-TH" sz="3400">
              <a:cs typeface="Cordia New" pitchFamily="34" charset="-34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4038600" cy="5159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altLang="th-TH" b="1">
                <a:cs typeface="KodchiangUPC" pitchFamily="18" charset="-34"/>
              </a:rPr>
              <a:t>กิจการที่ต้องควบคุมตามกฎหมาย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867400" y="1787525"/>
            <a:ext cx="2881313" cy="185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2400" b="1">
                <a:cs typeface="FreesiaUPC" pitchFamily="34" charset="-34"/>
              </a:rPr>
              <a:t> บ้าน/ครัวเรือน/ชุมชน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2400" b="1">
                <a:cs typeface="FreesiaUPC" pitchFamily="34" charset="-34"/>
              </a:rPr>
              <a:t> โรงเรียน/สถานศึกษา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2400" b="1">
                <a:cs typeface="FreesiaUPC" pitchFamily="34" charset="-34"/>
              </a:rPr>
              <a:t> วัด/ศาสนสถาน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2400" b="1">
                <a:cs typeface="FreesiaUPC" pitchFamily="34" charset="-34"/>
              </a:rPr>
              <a:t> สถานีขนส่ง/สถานีรถไฟ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2400" b="1">
                <a:cs typeface="FreesiaUPC" pitchFamily="34" charset="-34"/>
              </a:rPr>
              <a:t> สถานพยาบาล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2400" b="1">
                <a:cs typeface="FreesiaUPC" pitchFamily="34" charset="-34"/>
              </a:rPr>
              <a:t> สถานประกอบกิจการอื่น ๆ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81000" y="4343400"/>
            <a:ext cx="1371600" cy="11255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sz="2800" b="1">
                <a:latin typeface="Cordia New" pitchFamily="34" charset="-34"/>
                <a:cs typeface="Cordia New" pitchFamily="34" charset="-34"/>
              </a:rPr>
              <a:t>ต้องขอ</a:t>
            </a:r>
          </a:p>
          <a:p>
            <a:pPr algn="ctr">
              <a:lnSpc>
                <a:spcPct val="80000"/>
              </a:lnSpc>
            </a:pPr>
            <a:r>
              <a:rPr lang="th-TH" altLang="th-TH" sz="2800" b="1">
                <a:latin typeface="Cordia New" pitchFamily="34" charset="-34"/>
                <a:cs typeface="Cordia New" pitchFamily="34" charset="-34"/>
              </a:rPr>
              <a:t>อนุญาต /แจ้ง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28600" y="5810250"/>
            <a:ext cx="2438400" cy="831850"/>
          </a:xfrm>
          <a:prstGeom prst="rect">
            <a:avLst/>
          </a:prstGeom>
          <a:solidFill>
            <a:srgbClr val="FF99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sz="2800" b="1">
                <a:latin typeface="Cordia New" pitchFamily="34" charset="-34"/>
                <a:cs typeface="Cordia New" pitchFamily="34" charset="-34"/>
              </a:rPr>
              <a:t>เจ้าพนักงานท้องถิ่น </a:t>
            </a:r>
          </a:p>
          <a:p>
            <a:pPr algn="ctr">
              <a:lnSpc>
                <a:spcPct val="80000"/>
              </a:lnSpc>
            </a:pPr>
            <a:r>
              <a:rPr lang="th-TH" altLang="th-TH" sz="2800" b="1">
                <a:latin typeface="Cordia New" pitchFamily="34" charset="-34"/>
                <a:cs typeface="Cordia New" pitchFamily="34" charset="-34"/>
              </a:rPr>
              <a:t>ราชการส่วนท้องถิ่น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924050" y="4343400"/>
            <a:ext cx="1600200" cy="11255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sz="2800" b="1">
                <a:latin typeface="Cordia New" pitchFamily="34" charset="-34"/>
                <a:cs typeface="Cordia New" pitchFamily="34" charset="-34"/>
              </a:rPr>
              <a:t>ต้องปฏิบัติ</a:t>
            </a:r>
            <a:br>
              <a:rPr lang="th-TH" altLang="th-TH" sz="2800" b="1">
                <a:latin typeface="Cordia New" pitchFamily="34" charset="-34"/>
                <a:cs typeface="Cordia New" pitchFamily="34" charset="-34"/>
              </a:rPr>
            </a:br>
            <a:r>
              <a:rPr lang="th-TH" altLang="th-TH" sz="2800" b="1">
                <a:latin typeface="Cordia New" pitchFamily="34" charset="-34"/>
                <a:cs typeface="Cordia New" pitchFamily="34" charset="-34"/>
              </a:rPr>
              <a:t>ให้ถูก</a:t>
            </a:r>
          </a:p>
          <a:p>
            <a:pPr algn="ctr">
              <a:lnSpc>
                <a:spcPct val="80000"/>
              </a:lnSpc>
            </a:pPr>
            <a:r>
              <a:rPr lang="th-TH" altLang="th-TH" sz="2800" b="1">
                <a:latin typeface="Cordia New" pitchFamily="34" charset="-34"/>
                <a:cs typeface="Cordia New" pitchFamily="34" charset="-34"/>
              </a:rPr>
              <a:t>สุขลักษณะ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81000" y="3733800"/>
            <a:ext cx="1676400" cy="379413"/>
          </a:xfrm>
          <a:prstGeom prst="rect">
            <a:avLst/>
          </a:prstGeom>
          <a:solidFill>
            <a:srgbClr val="CC99FF"/>
          </a:solidFill>
          <a:ln w="19050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sz="2200" b="1">
                <a:latin typeface="Cordia New" pitchFamily="34" charset="-34"/>
                <a:cs typeface="Cordia New" pitchFamily="34" charset="-34"/>
              </a:rPr>
              <a:t>ก่อนประกอบการ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733800" y="4343400"/>
            <a:ext cx="1600200" cy="11255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sz="2800" b="1">
                <a:latin typeface="Cordia New" pitchFamily="34" charset="-34"/>
                <a:cs typeface="Cordia New" pitchFamily="34" charset="-34"/>
              </a:rPr>
              <a:t>ต้องกำจัด</a:t>
            </a:r>
          </a:p>
          <a:p>
            <a:pPr algn="ctr">
              <a:lnSpc>
                <a:spcPct val="80000"/>
              </a:lnSpc>
            </a:pPr>
            <a:r>
              <a:rPr lang="th-TH" altLang="th-TH" sz="2800" b="1">
                <a:latin typeface="Cordia New" pitchFamily="34" charset="-34"/>
                <a:cs typeface="Cordia New" pitchFamily="34" charset="-34"/>
              </a:rPr>
              <a:t>สิ่งปฏิกูล/</a:t>
            </a:r>
          </a:p>
          <a:p>
            <a:pPr algn="ctr">
              <a:lnSpc>
                <a:spcPct val="80000"/>
              </a:lnSpc>
            </a:pPr>
            <a:r>
              <a:rPr lang="th-TH" altLang="th-TH" sz="2800" b="1">
                <a:latin typeface="Cordia New" pitchFamily="34" charset="-34"/>
                <a:cs typeface="Cordia New" pitchFamily="34" charset="-34"/>
              </a:rPr>
              <a:t>มูลฝอย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5486400" y="4343400"/>
            <a:ext cx="1828800" cy="11255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sz="2800" b="1">
                <a:latin typeface="Cordia New" pitchFamily="34" charset="-34"/>
                <a:cs typeface="Cordia New" pitchFamily="34" charset="-34"/>
              </a:rPr>
              <a:t>ต้องดูแล</a:t>
            </a:r>
          </a:p>
          <a:p>
            <a:pPr algn="ctr">
              <a:lnSpc>
                <a:spcPct val="80000"/>
              </a:lnSpc>
            </a:pPr>
            <a:r>
              <a:rPr lang="th-TH" altLang="th-TH" sz="2800" b="1">
                <a:latin typeface="Cordia New" pitchFamily="34" charset="-34"/>
                <a:cs typeface="Cordia New" pitchFamily="34" charset="-34"/>
              </a:rPr>
              <a:t>อาคารให้ถูก</a:t>
            </a:r>
          </a:p>
          <a:p>
            <a:pPr algn="ctr">
              <a:lnSpc>
                <a:spcPct val="80000"/>
              </a:lnSpc>
            </a:pPr>
            <a:r>
              <a:rPr lang="th-TH" altLang="th-TH" sz="2800" b="1">
                <a:latin typeface="Cordia New" pitchFamily="34" charset="-34"/>
                <a:cs typeface="Cordia New" pitchFamily="34" charset="-34"/>
              </a:rPr>
              <a:t>สุขลักษณะ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467600" y="4343400"/>
            <a:ext cx="1371600" cy="11255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sz="2800" b="1">
                <a:latin typeface="Cordia New" pitchFamily="34" charset="-34"/>
                <a:cs typeface="Cordia New" pitchFamily="34" charset="-34"/>
              </a:rPr>
              <a:t>ต้องไม่ก่อ</a:t>
            </a:r>
          </a:p>
          <a:p>
            <a:pPr algn="ctr">
              <a:lnSpc>
                <a:spcPct val="80000"/>
              </a:lnSpc>
            </a:pPr>
            <a:r>
              <a:rPr lang="th-TH" altLang="th-TH" sz="2800" b="1">
                <a:latin typeface="Cordia New" pitchFamily="34" charset="-34"/>
                <a:cs typeface="Cordia New" pitchFamily="34" charset="-34"/>
              </a:rPr>
              <a:t>เหตุรำคาญ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2895600" y="5776913"/>
            <a:ext cx="2743200" cy="471487"/>
          </a:xfrm>
          <a:prstGeom prst="rect">
            <a:avLst/>
          </a:prstGeom>
          <a:solidFill>
            <a:srgbClr val="CCFFCC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sz="2800" b="1">
                <a:latin typeface="Cordia New" pitchFamily="34" charset="-34"/>
                <a:cs typeface="Cordia New" pitchFamily="34" charset="-34"/>
              </a:rPr>
              <a:t>ข้อกำหนดของท้องถิ่น</a:t>
            </a: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4114800" y="6248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4067175" y="3429000"/>
            <a:ext cx="1571625" cy="411163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sz="2300" b="1">
                <a:latin typeface="Cordia New" pitchFamily="34" charset="-34"/>
                <a:cs typeface="Cordia New" pitchFamily="34" charset="-34"/>
              </a:rPr>
              <a:t>ประกาศเพิ่ม </a:t>
            </a: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 flipV="1">
            <a:off x="4343400" y="2895600"/>
            <a:ext cx="609600" cy="5334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5638800" y="3352800"/>
            <a:ext cx="457200" cy="2286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7620000" y="3505200"/>
            <a:ext cx="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4724400" y="3886200"/>
            <a:ext cx="3505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2743200" y="4038600"/>
            <a:ext cx="52578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2743200" y="4038600"/>
            <a:ext cx="0" cy="3048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4343400" y="4038600"/>
            <a:ext cx="0" cy="3048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6248400" y="4038600"/>
            <a:ext cx="0" cy="3048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8001000" y="4038600"/>
            <a:ext cx="0" cy="3048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 flipV="1">
            <a:off x="3048000" y="3276600"/>
            <a:ext cx="0" cy="7620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1066800" y="3505200"/>
            <a:ext cx="19812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1066800" y="4191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86" name="Line 30"/>
          <p:cNvSpPr>
            <a:spLocks noChangeShapeType="1"/>
          </p:cNvSpPr>
          <p:nvPr/>
        </p:nvSpPr>
        <p:spPr bwMode="auto">
          <a:xfrm>
            <a:off x="1066800" y="4114800"/>
            <a:ext cx="0" cy="1524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>
            <a:off x="4724400" y="3886200"/>
            <a:ext cx="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88" name="Line 32"/>
          <p:cNvSpPr>
            <a:spLocks noChangeShapeType="1"/>
          </p:cNvSpPr>
          <p:nvPr/>
        </p:nvSpPr>
        <p:spPr bwMode="auto">
          <a:xfrm>
            <a:off x="6553200" y="3886200"/>
            <a:ext cx="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>
            <a:off x="8229600" y="3886200"/>
            <a:ext cx="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2590800" y="10668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>
            <a:off x="2590800" y="10668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7086600" y="10668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6248400" y="1295400"/>
            <a:ext cx="1905000" cy="4921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b="1">
                <a:cs typeface="KodchiangUPC" pitchFamily="18" charset="-34"/>
              </a:rPr>
              <a:t>กิจการทั่วไป</a:t>
            </a: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2362200" y="1752600"/>
            <a:ext cx="29305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th-TH" altLang="th-TH" sz="2400" b="1">
                <a:cs typeface="FreesiaUPC" pitchFamily="34" charset="-34"/>
              </a:rPr>
              <a:t>สถานที่</a:t>
            </a:r>
            <a:r>
              <a:rPr lang="th-TH" altLang="th-TH" sz="2400" b="1">
                <a:solidFill>
                  <a:srgbClr val="CC0000"/>
                </a:solidFill>
                <a:cs typeface="FreesiaUPC" pitchFamily="34" charset="-34"/>
              </a:rPr>
              <a:t>สะสมอาหาร</a:t>
            </a:r>
            <a:endParaRPr lang="th-TH" altLang="th-TH" sz="2400" b="1">
              <a:cs typeface="FreesiaUPC" pitchFamily="34" charset="-34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th-TH" sz="2400" b="1">
                <a:cs typeface="FreesiaUPC" pitchFamily="34" charset="-34"/>
              </a:rPr>
              <a:t> การ</a:t>
            </a:r>
            <a:r>
              <a:rPr lang="th-TH" altLang="th-TH" sz="2400" b="1">
                <a:solidFill>
                  <a:srgbClr val="CC0000"/>
                </a:solidFill>
                <a:cs typeface="FreesiaUPC" pitchFamily="34" charset="-34"/>
              </a:rPr>
              <a:t>เลี้ยงสัตว์</a:t>
            </a:r>
            <a:r>
              <a:rPr lang="th-TH" altLang="th-TH" sz="2400" b="1">
                <a:cs typeface="FreesiaUPC" pitchFamily="34" charset="-34"/>
              </a:rPr>
              <a:t>หรือปล่อยสัตว์</a:t>
            </a:r>
          </a:p>
        </p:txBody>
      </p:sp>
      <p:sp>
        <p:nvSpPr>
          <p:cNvPr id="45095" name="Line 39"/>
          <p:cNvSpPr>
            <a:spLocks noChangeShapeType="1"/>
          </p:cNvSpPr>
          <p:nvPr/>
        </p:nvSpPr>
        <p:spPr bwMode="auto">
          <a:xfrm>
            <a:off x="1066800" y="3505200"/>
            <a:ext cx="0" cy="2286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96" name="Line 40"/>
          <p:cNvSpPr>
            <a:spLocks noChangeShapeType="1"/>
          </p:cNvSpPr>
          <p:nvPr/>
        </p:nvSpPr>
        <p:spPr bwMode="auto">
          <a:xfrm>
            <a:off x="2667000" y="64770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97" name="Line 41"/>
          <p:cNvSpPr>
            <a:spLocks noChangeShapeType="1"/>
          </p:cNvSpPr>
          <p:nvPr/>
        </p:nvSpPr>
        <p:spPr bwMode="auto">
          <a:xfrm>
            <a:off x="3181350" y="546735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98" name="Line 42"/>
          <p:cNvSpPr>
            <a:spLocks noChangeShapeType="1"/>
          </p:cNvSpPr>
          <p:nvPr/>
        </p:nvSpPr>
        <p:spPr bwMode="auto">
          <a:xfrm>
            <a:off x="4419600" y="54864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22250"/>
            <a:ext cx="6553200" cy="1190625"/>
          </a:xfrm>
          <a:solidFill>
            <a:srgbClr val="FFFF66"/>
          </a:solidFill>
        </p:spPr>
        <p:txBody>
          <a:bodyPr>
            <a:spAutoFit/>
          </a:bodyPr>
          <a:lstStyle/>
          <a:p>
            <a:pPr eaLnBrk="1" hangingPunct="1"/>
            <a:r>
              <a:rPr lang="th-TH" altLang="th-TH" sz="3600" b="1" smtClean="0">
                <a:latin typeface="JasmineUPC" pitchFamily="18" charset="-34"/>
              </a:rPr>
              <a:t>พ.ร.บ.รักษาความสะอาดและความเป็นเรียบร้อย</a:t>
            </a:r>
            <a:br>
              <a:rPr lang="th-TH" altLang="th-TH" sz="3600" b="1" smtClean="0">
                <a:latin typeface="JasmineUPC" pitchFamily="18" charset="-34"/>
              </a:rPr>
            </a:br>
            <a:r>
              <a:rPr lang="th-TH" altLang="th-TH" sz="3600" b="1" smtClean="0">
                <a:latin typeface="JasmineUPC" pitchFamily="18" charset="-34"/>
              </a:rPr>
              <a:t>ของบ้านเมือง พ.ศ. 2560</a:t>
            </a: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1108075" y="1531938"/>
            <a:ext cx="4530725" cy="1320800"/>
          </a:xfrm>
          <a:prstGeom prst="notchedRightArrow">
            <a:avLst>
              <a:gd name="adj1" fmla="val 50000"/>
              <a:gd name="adj2" fmla="val 8575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th-TH" altLang="th-TH" sz="4000" b="1">
                <a:latin typeface="Angsana New" pitchFamily="18" charset="-34"/>
                <a:cs typeface="IrisUPC" pitchFamily="34" charset="-34"/>
              </a:rPr>
              <a:t>ขอบเขตการใช้บังคับ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85800" y="2687638"/>
            <a:ext cx="3429000" cy="1749425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buSzPct val="70000"/>
              <a:buFont typeface="Wingdings" pitchFamily="2" charset="2"/>
              <a:buChar char="v"/>
            </a:pPr>
            <a:r>
              <a:rPr lang="th-TH" altLang="th-TH" sz="3600" b="1">
                <a:latin typeface="Angsana New" pitchFamily="18" charset="-34"/>
                <a:cs typeface="FreesiaUPC" pitchFamily="34" charset="-34"/>
              </a:rPr>
              <a:t>เขตเทศบาล</a:t>
            </a:r>
          </a:p>
          <a:p>
            <a:pPr marL="609600" indent="-609600" eaLnBrk="1" hangingPunct="1">
              <a:buSzPct val="70000"/>
              <a:buFont typeface="Wingdings" pitchFamily="2" charset="2"/>
              <a:buChar char="v"/>
            </a:pPr>
            <a:r>
              <a:rPr lang="th-TH" altLang="th-TH" sz="3600" b="1">
                <a:latin typeface="Angsana New" pitchFamily="18" charset="-34"/>
                <a:cs typeface="FreesiaUPC" pitchFamily="34" charset="-34"/>
              </a:rPr>
              <a:t> กรุงเทพมหานคร</a:t>
            </a:r>
          </a:p>
          <a:p>
            <a:pPr marL="609600" indent="-609600" eaLnBrk="1" hangingPunct="1">
              <a:buSzPct val="70000"/>
              <a:buFont typeface="Wingdings" pitchFamily="2" charset="2"/>
              <a:buChar char="v"/>
            </a:pPr>
            <a:r>
              <a:rPr lang="th-TH" altLang="th-TH" sz="3600" b="1">
                <a:latin typeface="Angsana New" pitchFamily="18" charset="-34"/>
                <a:cs typeface="FreesiaUPC" pitchFamily="34" charset="-34"/>
              </a:rPr>
              <a:t> เมืองพัทยา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85800" y="4722813"/>
            <a:ext cx="7848600" cy="650875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buSzPct val="70000"/>
              <a:buFont typeface="Wingdings" pitchFamily="2" charset="2"/>
              <a:buChar char="v"/>
            </a:pPr>
            <a:r>
              <a:rPr lang="th-TH" altLang="th-TH" sz="3600" b="1">
                <a:latin typeface="Angsana New" pitchFamily="18" charset="-34"/>
                <a:cs typeface="FreesiaUPC" pitchFamily="34" charset="-34"/>
              </a:rPr>
              <a:t> อบจ.</a:t>
            </a:r>
            <a:r>
              <a:rPr lang="th-TH" altLang="th-TH" sz="3400" b="1">
                <a:latin typeface="Angsana New" pitchFamily="18" charset="-34"/>
                <a:cs typeface="FreesiaUPC" pitchFamily="34" charset="-34"/>
              </a:rPr>
              <a:t> ให้รัฐมนตรีว่าการกระทรวงมหาดไทยประกาศใช้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85800" y="5657850"/>
            <a:ext cx="7848600" cy="650875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buSzPct val="70000"/>
              <a:buFont typeface="Wingdings" pitchFamily="2" charset="2"/>
              <a:buChar char="v"/>
            </a:pPr>
            <a:r>
              <a:rPr lang="th-TH" altLang="th-TH" sz="3600" b="1">
                <a:latin typeface="Angsana New" pitchFamily="18" charset="-34"/>
                <a:cs typeface="FreesiaUPC" pitchFamily="34" charset="-34"/>
              </a:rPr>
              <a:t> อบต.</a:t>
            </a:r>
            <a:r>
              <a:rPr lang="th-TH" altLang="th-TH" sz="3400" b="1">
                <a:latin typeface="Angsana New" pitchFamily="18" charset="-34"/>
                <a:cs typeface="FreesiaUPC" pitchFamily="34" charset="-34"/>
              </a:rPr>
              <a:t> ให้รัฐมนตรีว่าการกระทรวงมหาดไทยประกาศใช้</a:t>
            </a:r>
          </a:p>
        </p:txBody>
      </p:sp>
      <p:pic>
        <p:nvPicPr>
          <p:cNvPr id="47111" name="Picture 7" descr="Anit0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47913"/>
            <a:ext cx="3400425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7963" y="2397125"/>
            <a:ext cx="6332537" cy="3671888"/>
          </a:xfrm>
          <a:solidFill>
            <a:srgbClr val="FFCCFF"/>
          </a:solidFill>
        </p:spPr>
        <p:txBody>
          <a:bodyPr/>
          <a:lstStyle/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Char char="Ø"/>
            </a:pPr>
            <a:r>
              <a:rPr lang="th-TH" altLang="th-TH" sz="3400" b="1" smtClean="0">
                <a:cs typeface="IrisUPC" pitchFamily="34" charset="-34"/>
              </a:rPr>
              <a:t>การรักษาความสะอาดในที่สาธารณะและสถานสาธารณะ</a:t>
            </a:r>
          </a:p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Char char="Ø"/>
            </a:pPr>
            <a:r>
              <a:rPr lang="th-TH" altLang="th-TH" sz="3400" b="1" smtClean="0">
                <a:cs typeface="IrisUPC" pitchFamily="34" charset="-34"/>
              </a:rPr>
              <a:t>การดูแลรักษาสนามหญ้าและต้นไม้ในถนนและสถานสาธารณะ</a:t>
            </a:r>
          </a:p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Char char="Ø"/>
            </a:pPr>
            <a:r>
              <a:rPr lang="th-TH" altLang="th-TH" sz="3400" b="1" smtClean="0">
                <a:cs typeface="IrisUPC" pitchFamily="34" charset="-34"/>
              </a:rPr>
              <a:t>การห้ามทิ้งสิ่งปฏิกูลมูลฝอยในที่สาธารณะและสถานสาธารณะ</a:t>
            </a:r>
          </a:p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Char char="Ø"/>
            </a:pPr>
            <a:r>
              <a:rPr lang="th-TH" altLang="th-TH" sz="3400" b="1" smtClean="0">
                <a:cs typeface="IrisUPC" pitchFamily="34" charset="-34"/>
              </a:rPr>
              <a:t>การรักษาความเป็นระเบียบเรียบร้อย</a:t>
            </a:r>
          </a:p>
        </p:txBody>
      </p:sp>
      <p:sp>
        <p:nvSpPr>
          <p:cNvPr id="49155" name="AutoShape 3"/>
          <p:cNvSpPr>
            <a:spLocks noChangeArrowheads="1"/>
          </p:cNvSpPr>
          <p:nvPr>
            <p:ph type="title"/>
          </p:nvPr>
        </p:nvSpPr>
        <p:spPr>
          <a:xfrm>
            <a:off x="762000" y="609600"/>
            <a:ext cx="7620000" cy="11430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th-TH" altLang="th-TH" sz="4000" b="1" smtClean="0"/>
              <a:t>การควบคุมของพระราชบัญญัติรักษาความสะอาดฯ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9763" y="2420938"/>
            <a:ext cx="6188075" cy="2563812"/>
          </a:xfrm>
          <a:solidFill>
            <a:srgbClr val="FFFF99"/>
          </a:solidFill>
        </p:spPr>
        <p:txBody>
          <a:bodyPr/>
          <a:lstStyle/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sz="3400" b="1" smtClean="0">
                <a:latin typeface="IrisUPC" pitchFamily="34" charset="-34"/>
                <a:cs typeface="IrisUPC" pitchFamily="34" charset="-34"/>
              </a:rPr>
              <a:t>(1) ปรุงอาหาร ขายหรือจำหน่ายสินค้าบนถนนหรือในสถานสาธารณะ</a:t>
            </a:r>
          </a:p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sz="3400" b="1" smtClean="0">
                <a:latin typeface="IrisUPC" pitchFamily="34" charset="-34"/>
                <a:cs typeface="IrisUPC" pitchFamily="34" charset="-34"/>
              </a:rPr>
              <a:t>(2) ใช้รถยนต์หรือล้อเลื่อนเป็นที่ปรุงอาหารเพื่อขายหรือจำหน่ายให้แก่ประชาชนบนถนนหรือในสถานสาธารณะ</a:t>
            </a:r>
          </a:p>
        </p:txBody>
      </p:sp>
      <p:sp>
        <p:nvSpPr>
          <p:cNvPr id="51203" name="AutoShape 3"/>
          <p:cNvSpPr>
            <a:spLocks noChangeArrowheads="1"/>
          </p:cNvSpPr>
          <p:nvPr>
            <p:ph type="title"/>
          </p:nvPr>
        </p:nvSpPr>
        <p:spPr>
          <a:xfrm>
            <a:off x="1258888" y="333375"/>
            <a:ext cx="6913562" cy="94456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th-TH" altLang="th-TH" b="1" smtClean="0"/>
              <a:t>บทบัญญัติที่ผู้จำหน่ายอาหารต้องปฏิบัติ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09600" y="1595438"/>
            <a:ext cx="3962400" cy="6096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/>
            <a:r>
              <a:rPr lang="th-TH" altLang="th-TH" sz="4000" b="1">
                <a:latin typeface="IrisUPC" pitchFamily="34" charset="-34"/>
                <a:cs typeface="IrisUPC" pitchFamily="34" charset="-34"/>
              </a:rPr>
              <a:t>มาตรา 20  ห้ามมิให้ผู้ใด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762000" y="5915025"/>
            <a:ext cx="8001000" cy="6096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/>
            <a:r>
              <a:rPr lang="th-TH" altLang="th-TH" sz="3600" b="1">
                <a:latin typeface="IrisUPC" pitchFamily="34" charset="-34"/>
                <a:cs typeface="IrisUPC" pitchFamily="34" charset="-34"/>
              </a:rPr>
              <a:t>ฝ่าฝืนหรือไม่ปฏิบัติตาม ระวางโทษปรับไม่เกิน 2,000 บาท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752600" y="5157788"/>
            <a:ext cx="65532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/>
            <a:r>
              <a:rPr lang="th-TH" altLang="th-TH" sz="3400" b="1">
                <a:cs typeface="IrisUPC" pitchFamily="34" charset="-34"/>
              </a:rPr>
              <a:t>ยกเว้นถนนส่วนบุคคลหรือบริเวณที่ประกาศผ่อนผัน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>
            <p:ph type="title"/>
          </p:nvPr>
        </p:nvSpPr>
        <p:spPr>
          <a:xfrm>
            <a:off x="611188" y="685800"/>
            <a:ext cx="7773987" cy="944563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th-TH" altLang="th-TH" b="1" smtClean="0"/>
              <a:t>บทบัญญัติที่ผู้จำหน่ายอาหารต้องปฏิบัติ</a:t>
            </a: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609600" y="1447800"/>
            <a:ext cx="2743200" cy="762000"/>
          </a:xfrm>
          <a:prstGeom prst="homePlate">
            <a:avLst>
              <a:gd name="adj" fmla="val 9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/>
            <a:r>
              <a:rPr lang="th-TH" altLang="th-TH" sz="4000" b="1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มาตรา 24  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762000" y="4581525"/>
            <a:ext cx="8001000" cy="17526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/>
            <a:r>
              <a:rPr lang="th-TH" altLang="th-TH" sz="3600" b="1">
                <a:latin typeface="IrisUPC" pitchFamily="34" charset="-34"/>
                <a:cs typeface="IrisUPC" pitchFamily="34" charset="-34"/>
              </a:rPr>
              <a:t>ฝ่าฝืนหรือไม่ปฏิบัติตาม ระวางโทษปรับไม่เกิน 2,000 บาท</a:t>
            </a:r>
          </a:p>
          <a:p>
            <a:pPr marL="609600" indent="-609600" eaLnBrk="1" hangingPunct="1"/>
            <a:r>
              <a:rPr lang="th-TH" altLang="th-TH" sz="3600" b="1">
                <a:latin typeface="IrisUPC" pitchFamily="34" charset="-34"/>
                <a:cs typeface="IrisUPC" pitchFamily="34" charset="-34"/>
              </a:rPr>
              <a:t>และปรับอีกวันละ 100 บาท เรียงรายวันจนกว่าจะได้ปฏิบัติให้ถูกต้องตามกฎกระทรวง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438400" y="2257425"/>
            <a:ext cx="5943600" cy="216217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 algn="thaiDist" eaLnBrk="1" hangingPunct="1"/>
            <a:r>
              <a:rPr lang="th-TH" altLang="th-TH" sz="3400" b="1">
                <a:latin typeface="IrisUPC" pitchFamily="34" charset="-34"/>
                <a:cs typeface="IrisUPC" pitchFamily="34" charset="-34"/>
              </a:rPr>
              <a:t>เจ้าของร้านจำหน่ายอาหารหรือเครื่องดื่มซึ่งจัด</a:t>
            </a:r>
          </a:p>
          <a:p>
            <a:pPr marL="609600" indent="-609600" algn="thaiDist" eaLnBrk="1" hangingPunct="1"/>
            <a:r>
              <a:rPr lang="th-TH" altLang="th-TH" sz="3400" b="1">
                <a:latin typeface="IrisUPC" pitchFamily="34" charset="-34"/>
                <a:cs typeface="IrisUPC" pitchFamily="34" charset="-34"/>
              </a:rPr>
              <a:t>สถานที่สำหรับบริการลูกค้า ในขณะเดียวกัน</a:t>
            </a:r>
          </a:p>
          <a:p>
            <a:pPr marL="609600" indent="-609600" algn="thaiDist" eaLnBrk="1" hangingPunct="1"/>
            <a:r>
              <a:rPr lang="th-TH" altLang="th-TH" sz="3400" b="1">
                <a:latin typeface="IrisUPC" pitchFamily="34" charset="-34"/>
                <a:cs typeface="IrisUPC" pitchFamily="34" charset="-34"/>
              </a:rPr>
              <a:t>ไม่ต่ำกว่า 20 คนต้องจัดให้มีส้วมที่ต้อง</a:t>
            </a:r>
          </a:p>
          <a:p>
            <a:pPr marL="609600" indent="-609600" algn="thaiDist" eaLnBrk="1" hangingPunct="1"/>
            <a:r>
              <a:rPr lang="th-TH" altLang="th-TH" sz="3400" b="1">
                <a:latin typeface="IrisUPC" pitchFamily="34" charset="-34"/>
                <a:cs typeface="IrisUPC" pitchFamily="34" charset="-34"/>
              </a:rPr>
              <a:t>ด้วยสุขลักษณะ ตามที่กำหนดในกฎกระทรวง</a:t>
            </a:r>
          </a:p>
        </p:txBody>
      </p:sp>
      <p:sp>
        <p:nvSpPr>
          <p:cNvPr id="53254" name="TextBox 1"/>
          <p:cNvSpPr txBox="1">
            <a:spLocks noChangeArrowheads="1"/>
          </p:cNvSpPr>
          <p:nvPr/>
        </p:nvSpPr>
        <p:spPr bwMode="auto">
          <a:xfrm>
            <a:off x="468313" y="6453188"/>
            <a:ext cx="8599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1800"/>
              <a:t>สอดคล้องกับกฎกระทรวงกำหนดส้วมที่ต้องด้วยสุขลักษณะในร้านจำหน่ายอาหารและหรือเครื่องดื่ม ฯ พ.ศ. 2555 (ตาม พรบ. สาธารณสุข)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ชื่อเรื่อง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3413"/>
          </a:xfrm>
          <a:solidFill>
            <a:srgbClr val="FFC000"/>
          </a:solidFill>
        </p:spPr>
        <p:txBody>
          <a:bodyPr/>
          <a:lstStyle/>
          <a:p>
            <a:r>
              <a:rPr lang="th-TH" altLang="th-TH" sz="3200" b="1" smtClean="0">
                <a:solidFill>
                  <a:srgbClr val="240AE6"/>
                </a:solidFill>
              </a:rPr>
              <a:t>จำนวนส้วมสำหรับร้านจำหน่ายอาหารและเครื่องดื่ม  </a:t>
            </a:r>
          </a:p>
        </p:txBody>
      </p:sp>
      <p:sp>
        <p:nvSpPr>
          <p:cNvPr id="55299" name="ตัวยึดเนื้อหา 4"/>
          <p:cNvSpPr>
            <a:spLocks noGrp="1" noChangeArrowheads="1"/>
          </p:cNvSpPr>
          <p:nvPr>
            <p:ph sz="half" idx="4294967295"/>
          </p:nvPr>
        </p:nvSpPr>
        <p:spPr>
          <a:xfrm>
            <a:off x="0" y="2349500"/>
            <a:ext cx="9144000" cy="4508500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endParaRPr lang="th-TH" altLang="th-TH" sz="4400" b="1" u="sng" smtClean="0">
              <a:solidFill>
                <a:srgbClr val="FF00FF"/>
              </a:solidFill>
              <a:cs typeface="Cordia New" pitchFamily="34" charset="-34"/>
              <a:sym typeface="Wingdings" pitchFamily="2" charset="2"/>
            </a:endParaRPr>
          </a:p>
          <a:p>
            <a:pPr>
              <a:buFontTx/>
              <a:buNone/>
            </a:pPr>
            <a:r>
              <a:rPr lang="th-TH" altLang="th-TH" sz="4400" b="1" smtClean="0">
                <a:solidFill>
                  <a:srgbClr val="FF00FF"/>
                </a:solidFill>
                <a:cs typeface="Cordia New" pitchFamily="34" charset="-34"/>
                <a:sym typeface="Wingdings" pitchFamily="2" charset="2"/>
              </a:rPr>
              <a:t>    </a:t>
            </a:r>
            <a:endParaRPr lang="th-TH" altLang="th-TH" sz="4400" b="1" smtClean="0">
              <a:solidFill>
                <a:srgbClr val="FF00FF"/>
              </a:solidFill>
              <a:cs typeface="Cordia New" pitchFamily="34" charset="-34"/>
            </a:endParaRPr>
          </a:p>
          <a:p>
            <a:pPr>
              <a:buFontTx/>
              <a:buNone/>
            </a:pPr>
            <a:r>
              <a:rPr lang="th-TH" altLang="th-TH" sz="4400" b="1" smtClean="0">
                <a:solidFill>
                  <a:srgbClr val="FF00FF"/>
                </a:solidFill>
                <a:cs typeface="Cordia New" pitchFamily="34" charset="-34"/>
                <a:sym typeface="Wingdings" pitchFamily="2" charset="2"/>
              </a:rPr>
              <a:t>    </a:t>
            </a:r>
          </a:p>
          <a:p>
            <a:pPr>
              <a:buFontTx/>
              <a:buNone/>
            </a:pPr>
            <a:endParaRPr lang="th-TH" altLang="th-TH" sz="4400" b="1" smtClean="0">
              <a:solidFill>
                <a:srgbClr val="FF00FF"/>
              </a:solidFill>
              <a:cs typeface="Cordia New" pitchFamily="34" charset="-34"/>
            </a:endParaRPr>
          </a:p>
        </p:txBody>
      </p:sp>
      <p:graphicFrame>
        <p:nvGraphicFramePr>
          <p:cNvPr id="92221" name="Group 61"/>
          <p:cNvGraphicFramePr>
            <a:graphicFrameLocks noGrp="1"/>
          </p:cNvGraphicFramePr>
          <p:nvPr/>
        </p:nvGraphicFramePr>
        <p:xfrm>
          <a:off x="0" y="587375"/>
          <a:ext cx="9144000" cy="598805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7911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จำนวนที่นั่ง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สำหรับลูกค้า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ห้องส้วมชาย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ห้องส้วมหญิง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2785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ส้วม(ที่)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อ่างล่างมือ(ที่)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ที่ปัสสาวะ(ที่)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ส้วม(ที่)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อ่างล่างมือ(ที่)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336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6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20-30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6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ให้มีส้วม 1 ที่ อ่างล้างมือ 1 ที่ และที่ปัสสาวะ 1 ที่ (ใช้ร่วมกัน ช / ญ)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15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6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31-50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6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240AE6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6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6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240AE6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715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51-70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715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6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71-100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240AE6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240AE6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240AE6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240AE6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6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994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&gt;</a:t>
                      </a: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100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ให้เพิ่มส้วม อ่างล้างมือและที่ปัสสาวะ อย่างละ 1 ที่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ทั้งห้องส้วมชายและห้องส้วมหญิงต่อจำนวนที่นั่ง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ordia New" pitchFamily="34" charset="-34"/>
                        </a:rPr>
                        <a:t>สำหรับจำนวนที่นั่งสำหรับลูกค้าที่เพิ่มขึ้นทุกๆ 30 ที่นั่ง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5350" name="รูปภาพ 5" descr="aquabriummashimaro_toile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636838"/>
            <a:ext cx="1460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51" name="รูปภาพ 4" descr="148330-6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221288"/>
            <a:ext cx="24495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52" name="รูปภาพ 6" descr="toilet_gif_480_480_0_64000_0_1_0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3578">
            <a:off x="7958138" y="5343525"/>
            <a:ext cx="1028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419475" y="6553200"/>
            <a:ext cx="1987550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1600" b="1" kern="0" dirty="0">
                <a:solidFill>
                  <a:srgbClr val="240AE6"/>
                </a:solidFill>
                <a:latin typeface="Times New Roman"/>
                <a:ea typeface="+mj-ea"/>
                <a:cs typeface="Angsana New"/>
              </a:rPr>
              <a:t>(ตามกฎกระทรวงฯ ทั้งสองฉบับ)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00188" y="1714500"/>
            <a:ext cx="7392987" cy="44561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JasmineUPC" pitchFamily="18" charset="-34"/>
              </a:rPr>
              <a:t>อาหาร หมายความว่า...</a:t>
            </a:r>
          </a:p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JasmineUPC" pitchFamily="18" charset="-34"/>
              </a:rPr>
              <a:t>	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JasmineUPC" pitchFamily="18" charset="-34"/>
              </a:rPr>
              <a:t>ของกินหรือเครื่องค้ำจุนชีวิต ได้แก่</a:t>
            </a:r>
          </a:p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th-TH" sz="3200" b="1" dirty="0">
                <a:latin typeface="Angsana New" pitchFamily="18" charset="-34"/>
                <a:cs typeface="JasmineUPC" pitchFamily="18" charset="-34"/>
              </a:rPr>
              <a:t>     1. วัตถุทุกชนิดที่คนกิน ดื่ม อม หรือนำเข้าสู่ร่างกาย</a:t>
            </a:r>
          </a:p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th-TH" sz="3200" b="1" dirty="0">
                <a:latin typeface="Angsana New" pitchFamily="18" charset="-34"/>
                <a:cs typeface="JasmineUPC" pitchFamily="18" charset="-34"/>
              </a:rPr>
              <a:t>ไม่ว่าด้วยวิธีใดๆ หรือในรูปลักษณะใดๆ แต่ไม่รวมถึง  </a:t>
            </a:r>
          </a:p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th-TH" sz="3200" b="1" dirty="0">
                <a:latin typeface="Angsana New" pitchFamily="18" charset="-34"/>
                <a:cs typeface="JasmineUPC" pitchFamily="18" charset="-34"/>
              </a:rPr>
              <a:t>ยา วัตถุออกฤทธิ์ต่อจิตและประสาท/</a:t>
            </a:r>
            <a:r>
              <a:rPr lang="th-TH" sz="3200" b="1" dirty="0" err="1">
                <a:latin typeface="Angsana New" pitchFamily="18" charset="-34"/>
                <a:cs typeface="JasmineUPC" pitchFamily="18" charset="-34"/>
              </a:rPr>
              <a:t>ยาเสพติด</a:t>
            </a:r>
            <a:endParaRPr lang="th-TH" sz="3200" b="1" dirty="0">
              <a:latin typeface="Angsana New" pitchFamily="18" charset="-34"/>
              <a:cs typeface="JasmineUPC" pitchFamily="18" charset="-34"/>
            </a:endParaRPr>
          </a:p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th-TH" sz="3200" b="1" dirty="0">
                <a:latin typeface="Angsana New" pitchFamily="18" charset="-34"/>
                <a:cs typeface="JasmineUPC" pitchFamily="18" charset="-34"/>
              </a:rPr>
              <a:t>      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JasmineUPC" pitchFamily="18" charset="-34"/>
              </a:rPr>
              <a:t>2. วัตถุที่มุ่งหมายสำหรับใช้/ใช้เป็นส่วนผสม</a:t>
            </a:r>
          </a:p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JasmineUPC" pitchFamily="18" charset="-34"/>
              </a:rPr>
              <a:t>                  ในการผลิตอาหาร รวมถึงเจือปนอาหาร     </a:t>
            </a:r>
          </a:p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JasmineUPC" pitchFamily="18" charset="-34"/>
              </a:rPr>
              <a:t>                             สี และเครื่องปรุงแต่งกลิ่นรส</a:t>
            </a:r>
            <a:endParaRPr lang="th-TH" sz="4000" b="1" dirty="0">
              <a:solidFill>
                <a:schemeClr val="accent6">
                  <a:lumMod val="75000"/>
                </a:schemeClr>
              </a:solidFill>
              <a:latin typeface="Angsana New" pitchFamily="18" charset="-34"/>
              <a:cs typeface="JasmineUPC" pitchFamily="18" charset="-34"/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679450" y="71438"/>
            <a:ext cx="7778750" cy="1714500"/>
          </a:xfrm>
          <a:prstGeom prst="horizontalScroll">
            <a:avLst>
              <a:gd name="adj" fmla="val 125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  <a:spcBef>
                <a:spcPct val="20000"/>
              </a:spcBef>
            </a:pPr>
            <a:r>
              <a:rPr lang="th-TH" altLang="th-TH" sz="5400" b="1">
                <a:latin typeface="Angsana New" pitchFamily="18" charset="-34"/>
                <a:cs typeface="FreesiaUPC" pitchFamily="34" charset="-34"/>
              </a:rPr>
              <a:t>พระราชบัญญัติอาหาร พ.ศ. 2522</a:t>
            </a:r>
          </a:p>
        </p:txBody>
      </p:sp>
      <p:pic>
        <p:nvPicPr>
          <p:cNvPr id="57348" name="Picture 4" descr="Fddnk1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3313"/>
            <a:ext cx="38163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88913"/>
            <a:ext cx="7543800" cy="76200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th-TH" altLang="th-TH" b="1" smtClean="0">
                <a:cs typeface="JasmineUPC" pitchFamily="18" charset="-34"/>
              </a:rPr>
              <a:t>การควบคุมตามพระราชบัญญัติอาหาร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62000" y="1052513"/>
            <a:ext cx="4648200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th-TH" sz="3600" b="1">
                <a:latin typeface="Arial" pitchFamily="34" charset="0"/>
                <a:cs typeface="IrisUPC" pitchFamily="34" charset="-34"/>
              </a:rPr>
              <a:t>ตั้งโรงงานผลิตอาหารเพื่อจำหน่าย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62000" y="1844675"/>
            <a:ext cx="3705225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th-TH" sz="3600" b="1">
                <a:latin typeface="Arial" pitchFamily="34" charset="0"/>
                <a:cs typeface="IrisUPC" pitchFamily="34" charset="-34"/>
              </a:rPr>
              <a:t>นำเข้าอาหารเพื่อจำหน่าย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5562600" y="1268413"/>
            <a:ext cx="914400" cy="9144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6705600" y="1341438"/>
            <a:ext cx="1931988" cy="71120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h-TH" altLang="th-TH" sz="3600" b="1">
                <a:solidFill>
                  <a:schemeClr val="bg1"/>
                </a:solidFill>
                <a:latin typeface="Arial" pitchFamily="34" charset="0"/>
                <a:cs typeface="IrisUPC" pitchFamily="34" charset="-34"/>
              </a:rPr>
              <a:t>ขออนุญาต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762000" y="2708275"/>
            <a:ext cx="3705225" cy="2298700"/>
          </a:xfrm>
          <a:prstGeom prst="rect">
            <a:avLst/>
          </a:prstGeom>
          <a:solidFill>
            <a:srgbClr val="FFCC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3600" b="1">
                <a:latin typeface="Angsana New" pitchFamily="18" charset="-34"/>
              </a:rPr>
              <a:t>อาหารไม่บริสุทธิ์</a:t>
            </a:r>
          </a:p>
          <a:p>
            <a:pPr eaLnBrk="1" hangingPunct="1"/>
            <a:r>
              <a:rPr lang="th-TH" altLang="th-TH" sz="3600" b="1">
                <a:latin typeface="Angsana New" pitchFamily="18" charset="-34"/>
              </a:rPr>
              <a:t>อาหารปลอม</a:t>
            </a:r>
          </a:p>
          <a:p>
            <a:pPr eaLnBrk="1" hangingPunct="1"/>
            <a:r>
              <a:rPr lang="th-TH" altLang="th-TH" sz="3600" b="1">
                <a:latin typeface="Angsana New" pitchFamily="18" charset="-34"/>
              </a:rPr>
              <a:t>อาหารผิดมาตรฐาน</a:t>
            </a:r>
          </a:p>
          <a:p>
            <a:pPr eaLnBrk="1" hangingPunct="1"/>
            <a:r>
              <a:rPr lang="th-TH" altLang="th-TH" sz="3600" b="1">
                <a:latin typeface="Angsana New" pitchFamily="18" charset="-34"/>
              </a:rPr>
              <a:t>อาหารอื่นที่รัฐมนตรีกำหนด </a:t>
            </a: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4648200" y="3284538"/>
            <a:ext cx="914400" cy="9144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5738813" y="3068638"/>
            <a:ext cx="3076575" cy="1250950"/>
          </a:xfrm>
          <a:prstGeom prst="roundRect">
            <a:avLst>
              <a:gd name="adj" fmla="val 16667"/>
            </a:avLst>
          </a:prstGeom>
          <a:solidFill>
            <a:srgbClr val="FFA9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3400" b="1" dirty="0">
                <a:latin typeface="Arial" pitchFamily="34" charset="0"/>
                <a:cs typeface="IrisUPC" pitchFamily="34" charset="-34"/>
              </a:rPr>
              <a:t>ห้าม</a:t>
            </a:r>
            <a:r>
              <a:rPr lang="th-TH" sz="34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IrisUPC" pitchFamily="34" charset="-34"/>
              </a:rPr>
              <a:t>ผลิต</a:t>
            </a:r>
            <a:r>
              <a:rPr lang="th-TH" sz="3400" b="1" dirty="0">
                <a:latin typeface="Arial" pitchFamily="34" charset="0"/>
                <a:cs typeface="IrisUPC" pitchFamily="34" charset="-34"/>
              </a:rPr>
              <a:t> นำเข้าเพื่อจำหน่าย </a:t>
            </a:r>
            <a:r>
              <a:rPr lang="th-TH" sz="34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IrisUPC" pitchFamily="34" charset="-34"/>
              </a:rPr>
              <a:t>หรือจำหน่าย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4772025" y="5203825"/>
            <a:ext cx="4137025" cy="12604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3400" b="1" dirty="0">
                <a:latin typeface="Arial" pitchFamily="34" charset="0"/>
                <a:cs typeface="IrisUPC" pitchFamily="34" charset="-34"/>
              </a:rPr>
              <a:t>อาหารที่ต้องมี</a:t>
            </a:r>
            <a:r>
              <a:rPr lang="th-TH" sz="3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IrisUPC" pitchFamily="34" charset="-34"/>
              </a:rPr>
              <a:t>เครื่องหมาย </a:t>
            </a:r>
            <a:r>
              <a:rPr lang="th-TH" sz="3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IrisUPC" pitchFamily="34" charset="-34"/>
              </a:rPr>
              <a:t>อย.</a:t>
            </a:r>
            <a:r>
              <a:rPr lang="th-TH" sz="3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IrisUPC" pitchFamily="34" charset="-34"/>
              </a:rPr>
              <a:t> </a:t>
            </a:r>
          </a:p>
          <a:p>
            <a:pPr algn="ctr" eaLnBrk="1" hangingPunct="1">
              <a:defRPr/>
            </a:pPr>
            <a:r>
              <a:rPr lang="th-TH" sz="3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IrisUPC" pitchFamily="34" charset="-34"/>
              </a:rPr>
              <a:t>เลข</a:t>
            </a:r>
            <a:r>
              <a:rPr lang="th-TH" sz="3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IrisUPC" pitchFamily="34" charset="-34"/>
              </a:rPr>
              <a:t>สารบบ</a:t>
            </a:r>
            <a:r>
              <a:rPr lang="th-TH" sz="3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IrisUPC" pitchFamily="34" charset="-34"/>
              </a:rPr>
              <a:t>อาหาร(เลข </a:t>
            </a:r>
            <a:r>
              <a:rPr lang="th-TH" sz="3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IrisUPC" pitchFamily="34" charset="-34"/>
              </a:rPr>
              <a:t>อย</a:t>
            </a:r>
            <a:r>
              <a:rPr lang="th-TH" sz="3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IrisUPC" pitchFamily="34" charset="-34"/>
              </a:rPr>
              <a:t>.)   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23850" y="5157788"/>
            <a:ext cx="3384550" cy="1449387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altLang="th-TH" sz="3600" b="1">
                <a:latin typeface="Arial" pitchFamily="34" charset="0"/>
                <a:cs typeface="IrisUPC" pitchFamily="34" charset="-34"/>
              </a:rPr>
              <a:t>อาหารที่ต้องมีฉลาก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th-TH" altLang="th-TH" sz="2800" b="1">
                <a:latin typeface="Arial" pitchFamily="34" charset="0"/>
                <a:cs typeface="IrisUPC" pitchFamily="34" charset="-34"/>
              </a:rPr>
              <a:t>(ยกเว้น ไส้กรอก แหนม หมูยอ กุนเชียง ลูกชิ้น)</a:t>
            </a:r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3779838" y="5373688"/>
            <a:ext cx="914400" cy="9144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828800" y="685800"/>
            <a:ext cx="2971800" cy="11430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33600" y="3581400"/>
            <a:ext cx="3276600" cy="12954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743200" y="2743200"/>
            <a:ext cx="3352800" cy="21336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648200" y="1752600"/>
            <a:ext cx="2667000" cy="11430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8198" name="AutoShape 6"/>
          <p:cNvSpPr>
            <a:spLocks noChangeArrowheads="1"/>
          </p:cNvSpPr>
          <p:nvPr>
            <p:ph type="subTitle" idx="1"/>
          </p:nvPr>
        </p:nvSpPr>
        <p:spPr>
          <a:xfrm>
            <a:off x="2882900" y="3049588"/>
            <a:ext cx="2995613" cy="5683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th-TH" altLang="th-TH" sz="2900" b="1" smtClean="0">
                <a:latin typeface="Angsana New" pitchFamily="18" charset="-34"/>
              </a:rPr>
              <a:t>ตลาด/ร้านสะสมอาหาร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889375" y="3954463"/>
            <a:ext cx="2098675" cy="5937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th-TH" altLang="th-TH" sz="2900" b="1">
                <a:latin typeface="Angsana New" pitchFamily="18" charset="-34"/>
              </a:rPr>
              <a:t>หาบเร่ แผงลอย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2217738" y="3944938"/>
            <a:ext cx="1555750" cy="5683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</a:pPr>
            <a:r>
              <a:rPr lang="th-TH" altLang="th-TH" sz="2900" b="1">
                <a:latin typeface="Angsana New" pitchFamily="18" charset="-34"/>
              </a:rPr>
              <a:t>ร้านอาหาร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172200" y="3962400"/>
            <a:ext cx="1362075" cy="5937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th-TH" altLang="th-TH" sz="2900" b="1">
                <a:latin typeface="Angsana New" pitchFamily="18" charset="-34"/>
              </a:rPr>
              <a:t>ครัวเรือน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029200" y="800100"/>
            <a:ext cx="2359025" cy="642938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th-TH" altLang="th-TH" sz="3200" b="1">
                <a:latin typeface="Angsana New" pitchFamily="18" charset="-34"/>
              </a:rPr>
              <a:t>แหล่งปลูกพืช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2057400" y="798513"/>
            <a:ext cx="2462213" cy="64293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th-TH" sz="3200" b="1">
                <a:latin typeface="Angsana New" pitchFamily="18" charset="-34"/>
              </a:rPr>
              <a:t>แหล่งเลี้ยงสัตว์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4729163" y="1914525"/>
            <a:ext cx="2428875" cy="5937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th-TH" altLang="th-TH" sz="2900" b="1">
                <a:latin typeface="Angsana New" pitchFamily="18" charset="-34"/>
              </a:rPr>
              <a:t>สถานที่ผลิตอาหาร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2214563" y="1912938"/>
            <a:ext cx="1666875" cy="5937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th-TH" sz="2900" b="1">
                <a:latin typeface="Angsana New" pitchFamily="18" charset="-34"/>
              </a:rPr>
              <a:t>โรงฆ่าสัตว์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4349750" y="5122863"/>
            <a:ext cx="1997075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th-TH" altLang="th-TH" b="1">
                <a:latin typeface="Angsana New" pitchFamily="18" charset="-34"/>
              </a:rPr>
              <a:t>อาหารสะอาด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4256088" y="5988050"/>
            <a:ext cx="2601912" cy="6096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th-TH" altLang="th-TH" sz="3200" b="1">
                <a:latin typeface="Angsana New" pitchFamily="18" charset="-34"/>
                <a:cs typeface="BrowalliaUPC" pitchFamily="34" charset="-34"/>
              </a:rPr>
              <a:t>ผู้บริโภคปลอดภัย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42900" y="1592263"/>
            <a:ext cx="1346200" cy="2062162"/>
          </a:xfrm>
          <a:prstGeom prst="rect">
            <a:avLst/>
          </a:prstGeom>
          <a:solidFill>
            <a:srgbClr val="C1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th-TH" sz="3200" b="1">
                <a:latin typeface="Angsana New" pitchFamily="18" charset="-34"/>
              </a:rPr>
              <a:t>พ.ร.บ.ฆ่า</a:t>
            </a:r>
            <a:r>
              <a:rPr lang="en-US" altLang="th-TH" sz="3200" b="1">
                <a:latin typeface="Angsana New" pitchFamily="18" charset="-34"/>
              </a:rPr>
              <a:t>&amp;</a:t>
            </a:r>
          </a:p>
          <a:p>
            <a:pPr algn="ctr" eaLnBrk="1" hangingPunct="1"/>
            <a:r>
              <a:rPr lang="th-TH" altLang="th-TH" sz="3200" b="1">
                <a:latin typeface="Angsana New" pitchFamily="18" charset="-34"/>
              </a:rPr>
              <a:t>จำหน่าย</a:t>
            </a:r>
          </a:p>
          <a:p>
            <a:pPr algn="ctr" eaLnBrk="1" hangingPunct="1"/>
            <a:r>
              <a:rPr lang="th-TH" altLang="th-TH" sz="3200" b="1">
                <a:latin typeface="Angsana New" pitchFamily="18" charset="-34"/>
              </a:rPr>
              <a:t>เนื้อสัตว์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28600" y="3657600"/>
            <a:ext cx="1579563" cy="1076325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th-TH" sz="3200" b="1">
                <a:solidFill>
                  <a:srgbClr val="FFFFCC"/>
                </a:solidFill>
                <a:latin typeface="Angsana New" pitchFamily="18" charset="-34"/>
              </a:rPr>
              <a:t>พ.ร.บ.การ</a:t>
            </a:r>
            <a:br>
              <a:rPr lang="th-TH" altLang="th-TH" sz="3200" b="1">
                <a:solidFill>
                  <a:srgbClr val="FFFFCC"/>
                </a:solidFill>
                <a:latin typeface="Angsana New" pitchFamily="18" charset="-34"/>
              </a:rPr>
            </a:br>
            <a:r>
              <a:rPr lang="th-TH" altLang="th-TH" sz="3200" b="1">
                <a:solidFill>
                  <a:srgbClr val="FFFFCC"/>
                </a:solidFill>
                <a:latin typeface="Angsana New" pitchFamily="18" charset="-34"/>
              </a:rPr>
              <a:t>สาธารณสุข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7046913" y="5641975"/>
            <a:ext cx="1773237" cy="955675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th-TH" b="1">
                <a:latin typeface="Angsana New" pitchFamily="18" charset="-34"/>
              </a:rPr>
              <a:t>พ.ร.บ. รักษาความสะอาดฯ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7620000" y="2971800"/>
            <a:ext cx="1198563" cy="10763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th-TH" sz="3200" b="1">
                <a:latin typeface="Angsana New" pitchFamily="18" charset="-34"/>
              </a:rPr>
              <a:t>พ.ร.บ. </a:t>
            </a:r>
          </a:p>
          <a:p>
            <a:pPr algn="ctr" eaLnBrk="1" hangingPunct="1"/>
            <a:r>
              <a:rPr lang="th-TH" altLang="th-TH" sz="3200" b="1">
                <a:latin typeface="Angsana New" pitchFamily="18" charset="-34"/>
              </a:rPr>
              <a:t>อาหาร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3048000" y="1447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019800" y="1447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3048000" y="1676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4495800" y="16764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3059113" y="2517775"/>
            <a:ext cx="446087" cy="479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H="1">
            <a:off x="3124200" y="36576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4859338" y="3657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5867400" y="3429000"/>
            <a:ext cx="914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5364163" y="4581525"/>
            <a:ext cx="0" cy="523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5364163" y="571658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7162800" y="2209800"/>
            <a:ext cx="91440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6300788" y="5262563"/>
            <a:ext cx="19431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H="1">
            <a:off x="5867400" y="4572000"/>
            <a:ext cx="762000" cy="512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3124200" y="4495800"/>
            <a:ext cx="1663700" cy="588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5795963" y="4581525"/>
            <a:ext cx="2232025" cy="10080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H="1">
            <a:off x="1676400" y="22098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H="1">
            <a:off x="5257800" y="2514600"/>
            <a:ext cx="609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838200" y="46038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th-TH" altLang="th-TH" sz="4000" b="1">
                <a:solidFill>
                  <a:srgbClr val="000066"/>
                </a:solidFill>
                <a:latin typeface="Angsana New" pitchFamily="18" charset="-34"/>
              </a:rPr>
              <a:t>กระบวนการได้มาซึ่งอาหารของประชาชน</a:t>
            </a:r>
          </a:p>
        </p:txBody>
      </p:sp>
      <p:sp>
        <p:nvSpPr>
          <p:cNvPr id="8230" name="AutoShape 38"/>
          <p:cNvSpPr>
            <a:spLocks noChangeArrowheads="1"/>
          </p:cNvSpPr>
          <p:nvPr/>
        </p:nvSpPr>
        <p:spPr bwMode="auto">
          <a:xfrm>
            <a:off x="1547813" y="3789363"/>
            <a:ext cx="647700" cy="79216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 flipV="1">
            <a:off x="8231188" y="40386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7667625" y="803275"/>
            <a:ext cx="1198563" cy="156368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th-TH" sz="3200" b="1">
                <a:latin typeface="Angsana New" pitchFamily="18" charset="-34"/>
              </a:rPr>
              <a:t>พ.ร.บ. วัตถุอันตราย</a:t>
            </a:r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7380288" y="1125538"/>
            <a:ext cx="28733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223838" y="5141913"/>
            <a:ext cx="3927475" cy="1570037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th-TH" sz="2400" b="1">
                <a:latin typeface="Angsana New" pitchFamily="18" charset="-34"/>
              </a:rPr>
              <a:t>พ.ร.บ.โรคติดต่อ</a:t>
            </a:r>
          </a:p>
          <a:p>
            <a:pPr eaLnBrk="1" hangingPunct="1"/>
            <a:r>
              <a:rPr lang="th-TH" altLang="th-TH" sz="2400" b="1">
                <a:latin typeface="Angsana New" pitchFamily="18" charset="-34"/>
              </a:rPr>
              <a:t>พ.ร.บ.คุ้มครองสุขภาพของผู้ไม่สูบบุหรี่</a:t>
            </a:r>
          </a:p>
          <a:p>
            <a:pPr eaLnBrk="1" hangingPunct="1"/>
            <a:r>
              <a:rPr lang="th-TH" altLang="th-TH" sz="2400" b="1">
                <a:latin typeface="Angsana New" pitchFamily="18" charset="-34"/>
              </a:rPr>
              <a:t>พ.ร.บ.ควบคุมเครื่องดื่มแอลกอฮอล์</a:t>
            </a:r>
          </a:p>
          <a:p>
            <a:pPr eaLnBrk="1" hangingPunct="1"/>
            <a:r>
              <a:rPr lang="th-TH" altLang="th-TH" sz="2400" b="1">
                <a:latin typeface="Angsana New" pitchFamily="18" charset="-34"/>
              </a:rPr>
              <a:t>พ.ร.บ.ส่งเสริมและรักษาคุณภาพสิ่งแวดล้อม</a:t>
            </a:r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2771775" y="4508500"/>
            <a:ext cx="0" cy="596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 flipH="1">
            <a:off x="3635375" y="4508500"/>
            <a:ext cx="649288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914400" y="188913"/>
            <a:ext cx="6705600" cy="914400"/>
          </a:xfrm>
          <a:prstGeom prst="homePlate">
            <a:avLst>
              <a:gd name="adj" fmla="val 10032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20000"/>
              </a:spcBef>
            </a:pPr>
            <a:r>
              <a:rPr lang="th-TH" altLang="th-TH" sz="4000" b="1">
                <a:solidFill>
                  <a:schemeClr val="bg1"/>
                </a:solidFill>
                <a:latin typeface="Angsana New" pitchFamily="18" charset="-34"/>
                <a:cs typeface="JasmineUPC" pitchFamily="18" charset="-34"/>
              </a:rPr>
              <a:t>การแสดงฉลากอาหาร</a:t>
            </a:r>
          </a:p>
          <a:p>
            <a:pPr algn="ctr" eaLnBrk="1" hangingPunct="1">
              <a:lnSpc>
                <a:spcPct val="115000"/>
              </a:lnSpc>
              <a:spcBef>
                <a:spcPct val="20000"/>
              </a:spcBef>
            </a:pPr>
            <a:r>
              <a:rPr lang="th-TH" altLang="th-TH" sz="4000" b="1">
                <a:solidFill>
                  <a:schemeClr val="bg1"/>
                </a:solidFill>
                <a:latin typeface="Angsana New" pitchFamily="18" charset="-34"/>
                <a:cs typeface="JasmineUPC" pitchFamily="18" charset="-34"/>
              </a:rPr>
              <a:t>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923925" y="1268413"/>
            <a:ext cx="7305675" cy="5324475"/>
          </a:xfrm>
          <a:prstGeom prst="rect">
            <a:avLst/>
          </a:prstGeom>
          <a:solidFill>
            <a:srgbClr val="ADE4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SzPct val="70000"/>
              <a:buFont typeface="Wingdings" pitchFamily="2" charset="2"/>
              <a:buNone/>
              <a:defRPr/>
            </a:pPr>
            <a:r>
              <a:rPr lang="th-TH" sz="3400" b="1" dirty="0">
                <a:solidFill>
                  <a:schemeClr val="accent2"/>
                </a:solidFill>
                <a:latin typeface="Angsana New" pitchFamily="18" charset="-34"/>
              </a:rPr>
              <a:t>            </a:t>
            </a:r>
            <a:r>
              <a:rPr lang="th-TH" sz="34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“</a:t>
            </a:r>
            <a:r>
              <a:rPr lang="th-TH" sz="3400" b="1" u="sng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ฉลาก</a:t>
            </a:r>
            <a:r>
              <a:rPr lang="th-TH" sz="34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” </a:t>
            </a:r>
            <a:r>
              <a:rPr lang="th-TH" sz="3400" b="1" dirty="0">
                <a:latin typeface="Angsana New" pitchFamily="18" charset="-34"/>
              </a:rPr>
              <a:t>หมายถึง รูปรอยประดิษฐ์ เครื่องหมาย      หรือข้อความใดๆ ที่แสดงไว้ที่อาหาร ภาชนะบรรจุอาหาร   หรือหีบห่อของภาชนะที่บรรจุอาหาร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  <a:defRPr/>
            </a:pPr>
            <a:r>
              <a:rPr lang="th-TH" sz="3400" b="1" dirty="0">
                <a:solidFill>
                  <a:schemeClr val="accent2"/>
                </a:solidFill>
                <a:latin typeface="Angsana New" pitchFamily="18" charset="-34"/>
              </a:rPr>
              <a:t>             </a:t>
            </a:r>
            <a:r>
              <a:rPr lang="th-TH" sz="3400" b="1" u="sng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ฉลากอาหารมีความสำคัญ</a:t>
            </a:r>
            <a:r>
              <a:rPr lang="th-TH" sz="34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 คือ</a:t>
            </a:r>
          </a:p>
          <a:p>
            <a:pPr marL="609600" indent="-609600" eaLnBrk="1" hangingPunct="1">
              <a:buSzPct val="70000"/>
              <a:buFont typeface="Wingdings" pitchFamily="2" charset="2"/>
              <a:buChar char="v"/>
              <a:defRPr/>
            </a:pPr>
            <a:r>
              <a:rPr lang="th-TH" sz="3400" b="1" dirty="0">
                <a:latin typeface="Angsana New" pitchFamily="18" charset="-34"/>
              </a:rPr>
              <a:t>เป็นสื่อระหว่างผู้ผลิตกับผู้บริโภค</a:t>
            </a:r>
          </a:p>
          <a:p>
            <a:pPr marL="609600" indent="-609600" eaLnBrk="1" hangingPunct="1">
              <a:buSzPct val="70000"/>
              <a:buFont typeface="Wingdings" pitchFamily="2" charset="2"/>
              <a:buChar char="v"/>
              <a:defRPr/>
            </a:pPr>
            <a:r>
              <a:rPr lang="th-TH" sz="3400" b="1" dirty="0">
                <a:latin typeface="Angsana New" pitchFamily="18" charset="-34"/>
              </a:rPr>
              <a:t>เป็นสื่อแสดงรายละเอียดเกี่ยวกับผลิตภัณฑ์และให้ความรู้ทางโภชนาการ (กรณีที่มีการแสดงฉลากโภชนาการ)</a:t>
            </a:r>
          </a:p>
          <a:p>
            <a:pPr marL="609600" indent="-609600" eaLnBrk="1" hangingPunct="1">
              <a:buSzPct val="70000"/>
              <a:buFont typeface="Wingdings" pitchFamily="2" charset="2"/>
              <a:buChar char="v"/>
              <a:defRPr/>
            </a:pPr>
            <a:r>
              <a:rPr lang="th-TH" sz="3400" b="1" dirty="0">
                <a:latin typeface="Angsana New" pitchFamily="18" charset="-34"/>
              </a:rPr>
              <a:t>เป็นเครื่องมือในการเลือกซื้อของผู้บริโภค</a:t>
            </a:r>
          </a:p>
          <a:p>
            <a:pPr marL="609600" indent="-609600" eaLnBrk="1" hangingPunct="1">
              <a:buSzPct val="70000"/>
              <a:buFont typeface="Wingdings" pitchFamily="2" charset="2"/>
              <a:buChar char="v"/>
              <a:defRPr/>
            </a:pPr>
            <a:r>
              <a:rPr lang="th-TH" sz="3400" b="1" dirty="0">
                <a:latin typeface="Angsana New" pitchFamily="18" charset="-34"/>
              </a:rPr>
              <a:t>เป็นสื่ออ้างอิงในการดำเนินการตามกฎหมายกับผู้ฝ่าฝืน</a:t>
            </a:r>
          </a:p>
          <a:p>
            <a:pPr marL="609600" indent="-609600" eaLnBrk="1" hangingPunct="1">
              <a:buSzPct val="70000"/>
              <a:buFont typeface="Wingdings" pitchFamily="2" charset="2"/>
              <a:buChar char="v"/>
              <a:defRPr/>
            </a:pPr>
            <a:r>
              <a:rPr lang="th-TH" sz="3400" b="1" dirty="0">
                <a:latin typeface="Angsana New" pitchFamily="18" charset="-34"/>
              </a:rPr>
              <a:t>เป็นปัจจัยหรือสิ่งดึงดูดใจผู้ซื้อ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755650" y="188913"/>
            <a:ext cx="7473950" cy="1584325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th-TH" altLang="th-TH" sz="4800" b="1">
                <a:latin typeface="Angsana New" pitchFamily="18" charset="-34"/>
                <a:cs typeface="FreesiaUPC" pitchFamily="34" charset="-34"/>
              </a:rPr>
              <a:t>พระราชบัญญัติโรคติดต่อ พ.ศ. 2558</a:t>
            </a:r>
          </a:p>
        </p:txBody>
      </p:sp>
      <p:pic>
        <p:nvPicPr>
          <p:cNvPr id="63491" name="Picture 3" descr="Holdy7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3413"/>
            <a:ext cx="1503363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79388" y="1960563"/>
            <a:ext cx="3816350" cy="2581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JasmineUPC" pitchFamily="18" charset="-34"/>
              </a:rPr>
              <a:t>โรคติดต่อแบ่งเป็น 4 ประเภท</a:t>
            </a:r>
          </a:p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JasmineUPC" pitchFamily="18" charset="-34"/>
              </a:rPr>
              <a:t>  1) โรคติดต่อ</a:t>
            </a:r>
          </a:p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JasmineUPC" pitchFamily="18" charset="-34"/>
              </a:rPr>
              <a:t>  2) โรคติดต่อที่ต้องเฝ้าระวัง</a:t>
            </a:r>
          </a:p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JasmineUPC" pitchFamily="18" charset="-34"/>
              </a:rPr>
              <a:t>  3) โรคติดต่ออันตราย</a:t>
            </a:r>
          </a:p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JasmineUPC" pitchFamily="18" charset="-34"/>
              </a:rPr>
              <a:t>  4) โรคระบาด</a:t>
            </a: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3708400" y="2997200"/>
            <a:ext cx="1292225" cy="485775"/>
          </a:xfrm>
          <a:prstGeom prst="rightArrow">
            <a:avLst>
              <a:gd name="adj1" fmla="val 50000"/>
              <a:gd name="adj2" fmla="val 29656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63494" name="AutoShape 7"/>
          <p:cNvSpPr>
            <a:spLocks noChangeArrowheads="1"/>
          </p:cNvSpPr>
          <p:nvPr/>
        </p:nvSpPr>
        <p:spPr bwMode="auto">
          <a:xfrm>
            <a:off x="5118100" y="2138363"/>
            <a:ext cx="3557588" cy="265588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 algn="ctr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JasmineUPC" pitchFamily="18" charset="-34"/>
              </a:rPr>
              <a:t>เมื่อเกิดหรือมีเหตุสงสัยว่าเกิด</a:t>
            </a:r>
          </a:p>
          <a:p>
            <a:pPr marL="609600" indent="-609600" algn="ctr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JasmineUPC" pitchFamily="18" charset="-34"/>
              </a:rPr>
              <a:t>โรคติดต่ออันตรายหรือโรค</a:t>
            </a:r>
          </a:p>
          <a:p>
            <a:pPr marL="609600" indent="-609600" algn="ctr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JasmineUPC" pitchFamily="18" charset="-34"/>
              </a:rPr>
              <a:t>ระบาดในสถานประกอบการให้</a:t>
            </a:r>
          </a:p>
          <a:p>
            <a:pPr marL="609600" indent="-609600" algn="ctr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JasmineUPC" pitchFamily="18" charset="-34"/>
              </a:rPr>
              <a:t>เจ้าของ ผู้ดูแล ผู้จัดการสถานที่</a:t>
            </a:r>
          </a:p>
          <a:p>
            <a:pPr marL="609600" indent="-609600" algn="ctr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JasmineUPC" pitchFamily="18" charset="-34"/>
              </a:rPr>
              <a:t>จำหน่ายอาหาร/ตลาด/</a:t>
            </a:r>
          </a:p>
          <a:p>
            <a:pPr marL="609600" indent="-609600" algn="ctr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JasmineUPC" pitchFamily="18" charset="-34"/>
              </a:rPr>
              <a:t>ตลาดนัด ฯลฯ</a:t>
            </a:r>
          </a:p>
        </p:txBody>
      </p:sp>
      <p:sp>
        <p:nvSpPr>
          <p:cNvPr id="63495" name="Text Box 9"/>
          <p:cNvSpPr txBox="1">
            <a:spLocks noChangeArrowheads="1"/>
          </p:cNvSpPr>
          <p:nvPr/>
        </p:nvSpPr>
        <p:spPr bwMode="auto">
          <a:xfrm>
            <a:off x="1908175" y="5229225"/>
            <a:ext cx="4608513" cy="12620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800" b="1"/>
              <a:t>แจ้งต่อเจ้าพนักงานควบคุมโรคติดต่อ</a:t>
            </a:r>
          </a:p>
          <a:p>
            <a:pPr algn="ctr" eaLnBrk="1" hangingPunct="1"/>
            <a:r>
              <a:rPr lang="th-TH" altLang="th-TH" sz="2000" b="1"/>
              <a:t>(ตามหลักเกณฑ์และวิธีการที่ รมว. ประกาศกำหนด) </a:t>
            </a:r>
          </a:p>
          <a:p>
            <a:pPr algn="ctr" eaLnBrk="1" hangingPunct="1"/>
            <a:r>
              <a:rPr lang="th-TH" altLang="th-TH" sz="2800" b="1"/>
              <a:t>ฝ่าฝืนปรับไม่เกินสองหมื่นบาท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b="2267"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2627313" y="4508500"/>
            <a:ext cx="3960812" cy="1449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116013" y="765175"/>
            <a:ext cx="6696075" cy="155575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609600" indent="-609600" algn="ctr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th-TH" b="1" dirty="0">
                <a:latin typeface="Angsana New" pitchFamily="18" charset="-34"/>
                <a:cs typeface="JasmineUPC" pitchFamily="18" charset="-34"/>
              </a:rPr>
              <a:t>ม.35 หากมีเหตุจำเป็นเร่งด่วนเพื่อป้องกันการแพร่    ของโรคติดต่ออันตรายหรือโรคระบาด </a:t>
            </a:r>
          </a:p>
          <a:p>
            <a:pPr marL="609600" indent="-609600" algn="ctr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th-TH" b="1" dirty="0">
                <a:latin typeface="Angsana New" pitchFamily="18" charset="-34"/>
                <a:cs typeface="JasmineUPC" pitchFamily="18" charset="-34"/>
              </a:rPr>
              <a:t>ให้ ผวจ. มีคำสั่ง ปิดตลาด สถานที่จำหน่ายอาหาร ได้ </a:t>
            </a:r>
          </a:p>
        </p:txBody>
      </p:sp>
      <p:sp>
        <p:nvSpPr>
          <p:cNvPr id="67588" name="สี่เหลี่ยมผืนผ้า 1"/>
          <p:cNvSpPr>
            <a:spLocks noChangeArrowheads="1"/>
          </p:cNvSpPr>
          <p:nvPr/>
        </p:nvSpPr>
        <p:spPr bwMode="auto">
          <a:xfrm>
            <a:off x="2987675" y="4564063"/>
            <a:ext cx="33845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th-TH" altLang="th-TH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ฝ่าฝืนจำคุกไม่เกินหนึ่งปี หรือปรับไม่เกินหนึ่งแสนบาทหรือทั้งจำทั้งปรับ</a:t>
            </a:r>
            <a:endParaRPr lang="th-TH" altLang="th-TH"/>
          </a:p>
        </p:txBody>
      </p:sp>
      <p:sp>
        <p:nvSpPr>
          <p:cNvPr id="6" name="ลูกศรลง 5"/>
          <p:cNvSpPr/>
          <p:nvPr/>
        </p:nvSpPr>
        <p:spPr>
          <a:xfrm>
            <a:off x="4302125" y="2492375"/>
            <a:ext cx="755650" cy="18002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68313" y="1268413"/>
            <a:ext cx="6318250" cy="1782762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 algn="ctr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sz="3600" b="1">
                <a:latin typeface="Angsana New" pitchFamily="18" charset="-34"/>
                <a:cs typeface="JasmineUPC" pitchFamily="18" charset="-34"/>
              </a:rPr>
              <a:t>ผู้สัมผัสอาหารต้องไม่เจ็บป่วย             ด้วยโรคที่สามารถติดต่อไปยังผู้บริโภค </a:t>
            </a:r>
          </a:p>
          <a:p>
            <a:pPr marL="609600" indent="-609600" algn="ctr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sz="3600" b="1">
                <a:latin typeface="Angsana New" pitchFamily="18" charset="-34"/>
                <a:cs typeface="JasmineUPC" pitchFamily="18" charset="-34"/>
              </a:rPr>
              <a:t>โดยมีน้ำและอาหารเป็นสื่อ เช่น...	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339975" y="3213100"/>
            <a:ext cx="6408738" cy="2268538"/>
          </a:xfrm>
          <a:prstGeom prst="rect">
            <a:avLst/>
          </a:prstGeom>
          <a:solidFill>
            <a:srgbClr val="D7FFD7"/>
          </a:solidFill>
          <a:ln>
            <a:noFill/>
          </a:ln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th-TH" altLang="th-TH" b="1" dirty="0">
                <a:solidFill>
                  <a:srgbClr val="990000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อหิวาตกโรค</a:t>
            </a:r>
            <a:r>
              <a:rPr lang="th-TH" altLang="th-TH" b="1" dirty="0">
                <a:latin typeface="Angsana New" panose="02020603050405020304" pitchFamily="18" charset="-34"/>
                <a:cs typeface="JasmineUPC" panose="02020603050405020304" pitchFamily="18" charset="-34"/>
              </a:rPr>
              <a:t> ไข้รากสาดน้อย บิด ไข้สุกใส หัด คางทูม</a:t>
            </a:r>
          </a:p>
          <a:p>
            <a:pPr marL="0" indent="0"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th-TH" altLang="th-TH" b="1" dirty="0">
                <a:latin typeface="Angsana New" panose="02020603050405020304" pitchFamily="18" charset="-34"/>
                <a:cs typeface="JasmineUPC" panose="02020603050405020304" pitchFamily="18" charset="-34"/>
              </a:rPr>
              <a:t>วัณโรคในระยะอันตราย โรคเรื้อนในระยะติดต่อ        โรคผิวหนังที่น่ารังเกียจ </a:t>
            </a:r>
            <a:r>
              <a:rPr lang="th-TH" altLang="th-TH" b="1" dirty="0" err="1">
                <a:latin typeface="Angsana New" panose="02020603050405020304" pitchFamily="18" charset="-34"/>
                <a:cs typeface="JasmineUPC" panose="02020603050405020304" pitchFamily="18" charset="-34"/>
              </a:rPr>
              <a:t>ไวรัส</a:t>
            </a:r>
            <a:r>
              <a:rPr lang="th-TH" altLang="th-TH" b="1" dirty="0">
                <a:latin typeface="Angsana New" panose="02020603050405020304" pitchFamily="18" charset="-34"/>
                <a:cs typeface="JasmineUPC" panose="02020603050405020304" pitchFamily="18" charset="-34"/>
              </a:rPr>
              <a:t>ตับอักเสบเอ ไข้หวัดใหญ่ (รวมถึงที่ติดต่อจากสัตว์) และโรคอื่นๆ ตามประกาศกระทรวง</a:t>
            </a:r>
            <a:r>
              <a:rPr lang="th-TH" altLang="th-TH" b="1" dirty="0" err="1">
                <a:latin typeface="Angsana New" panose="02020603050405020304" pitchFamily="18" charset="-34"/>
                <a:cs typeface="JasmineUPC" panose="02020603050405020304" pitchFamily="18" charset="-34"/>
              </a:rPr>
              <a:t>สธ</a:t>
            </a:r>
            <a:r>
              <a:rPr lang="th-TH" altLang="th-TH" b="1" dirty="0">
                <a:latin typeface="Angsana New" panose="02020603050405020304" pitchFamily="18" charset="-34"/>
                <a:cs typeface="JasmineUPC" panose="02020603050405020304" pitchFamily="18" charset="-34"/>
              </a:rPr>
              <a:t>. และโรคตามที่เจ้าพนักงานท้องถิ่นกำหนด      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468313" y="269875"/>
            <a:ext cx="7416800" cy="711200"/>
          </a:xfrm>
          <a:prstGeom prst="homePlate">
            <a:avLst>
              <a:gd name="adj" fmla="val 103562"/>
            </a:avLst>
          </a:prstGeom>
          <a:solidFill>
            <a:srgbClr val="FF99FF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4000" b="1">
                <a:latin typeface="Arial" pitchFamily="34" charset="0"/>
                <a:cs typeface="JasmineUPC" pitchFamily="18" charset="-34"/>
              </a:rPr>
              <a:t>โรคติดต่อที่เกี่ยวข้องกับผู้สัมผัสอาหาร</a:t>
            </a: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 rot="-1344446">
            <a:off x="1111250" y="3027363"/>
            <a:ext cx="685800" cy="1852612"/>
          </a:xfrm>
          <a:prstGeom prst="curvedRightArrow">
            <a:avLst>
              <a:gd name="adj1" fmla="val 37782"/>
              <a:gd name="adj2" fmla="val 75551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pic>
        <p:nvPicPr>
          <p:cNvPr id="69638" name="Picture 6" descr="Pfood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085850"/>
            <a:ext cx="17526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68313" y="5808663"/>
            <a:ext cx="8499475" cy="5794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cs typeface="JasmineUPC" pitchFamily="18" charset="-34"/>
              </a:rPr>
              <a:t>หากเจ็บป่วยให้หยุดปฏิบัติงานจนกว่าจะรักษาให้หายเป็นปกติ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-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-61913"/>
            <a:ext cx="600075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-48317" y="0"/>
          <a:ext cx="9144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383"/>
                <a:gridCol w="7865617"/>
              </a:tblGrid>
              <a:tr h="231775">
                <a:tc>
                  <a:txBody>
                    <a:bodyPr/>
                    <a:lstStyle/>
                    <a:p>
                      <a:pPr algn="l"/>
                      <a:endParaRPr lang="th-TH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u="non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พ.ร.บ.คุ้มครองสุขภาพของผู้ไม่สูบบุหรี่ พ.ศ. 2535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728663" y="1912938"/>
            <a:ext cx="7235825" cy="64611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sz="3200" b="1">
                <a:latin typeface="EucrosiaUPC" pitchFamily="18" charset="-34"/>
                <a:cs typeface="EucrosiaUPC" pitchFamily="18" charset="-34"/>
              </a:rPr>
              <a:t>สถานที่จำหน่ายอาหาร เครื่องดื่ม หรืออาหารและเครื่องดื่ม</a:t>
            </a:r>
          </a:p>
        </p:txBody>
      </p:sp>
      <p:sp>
        <p:nvSpPr>
          <p:cNvPr id="71685" name="AutoShape 6"/>
          <p:cNvSpPr>
            <a:spLocks noChangeArrowheads="1"/>
          </p:cNvSpPr>
          <p:nvPr/>
        </p:nvSpPr>
        <p:spPr bwMode="auto">
          <a:xfrm>
            <a:off x="347663" y="3659188"/>
            <a:ext cx="4697412" cy="6477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609600" indent="-609600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th-TH" altLang="th-TH" sz="3200" b="1">
                <a:latin typeface="EucrosiaUPC" pitchFamily="18" charset="-34"/>
                <a:cs typeface="EucrosiaUPC" pitchFamily="18" charset="-34"/>
              </a:rPr>
              <a:t>1) บริเวณที่มีระบบปรับอากาศ 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360278" y="3734425"/>
            <a:ext cx="3552357" cy="208057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609600" indent="-609600" algn="ctr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th-TH" altLang="th-TH" b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EucrosiaUPC" pitchFamily="18" charset="-34"/>
                <a:cs typeface="EucrosiaUPC" pitchFamily="18" charset="-34"/>
              </a:rPr>
              <a:t>จัดเป็นเขตปลอดบุหรี่ทั้งหมด</a:t>
            </a:r>
          </a:p>
          <a:p>
            <a:pPr marL="609600" indent="-609600" algn="ctr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th-TH" altLang="th-TH" b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EucrosiaUPC" pitchFamily="18" charset="-34"/>
                <a:cs typeface="EucrosiaUPC" pitchFamily="18" charset="-34"/>
              </a:rPr>
              <a:t>และไม่สามารถจัด</a:t>
            </a:r>
          </a:p>
          <a:p>
            <a:pPr marL="609600" indent="-609600" algn="ctr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th-TH" altLang="th-TH" b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EucrosiaUPC" pitchFamily="18" charset="-34"/>
                <a:cs typeface="EucrosiaUPC" pitchFamily="18" charset="-34"/>
              </a:rPr>
              <a:t>“เขตสูบบุหรี่” </a:t>
            </a:r>
          </a:p>
          <a:p>
            <a:pPr marL="609600" indent="-609600" algn="ctr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th-TH" altLang="th-TH" b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EucrosiaUPC" pitchFamily="18" charset="-34"/>
                <a:cs typeface="EucrosiaUPC" pitchFamily="18" charset="-34"/>
              </a:rPr>
              <a:t>เป็นการเฉพาะได้</a:t>
            </a:r>
          </a:p>
        </p:txBody>
      </p:sp>
      <p:sp>
        <p:nvSpPr>
          <p:cNvPr id="71687" name="AutoShape 10"/>
          <p:cNvSpPr>
            <a:spLocks noChangeArrowheads="1"/>
          </p:cNvSpPr>
          <p:nvPr/>
        </p:nvSpPr>
        <p:spPr bwMode="auto">
          <a:xfrm>
            <a:off x="339725" y="4418013"/>
            <a:ext cx="4705350" cy="6064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sz="3200" b="1">
                <a:latin typeface="EucrosiaUPC" pitchFamily="18" charset="-34"/>
                <a:cs typeface="EucrosiaUPC" pitchFamily="18" charset="-34"/>
              </a:rPr>
              <a:t>2) บริเวณที่ไม่มีระบบปรับอากาศ</a:t>
            </a:r>
          </a:p>
        </p:txBody>
      </p:sp>
      <p:sp>
        <p:nvSpPr>
          <p:cNvPr id="71688" name="Text Box 12"/>
          <p:cNvSpPr txBox="1">
            <a:spLocks noChangeArrowheads="1"/>
          </p:cNvSpPr>
          <p:nvPr/>
        </p:nvSpPr>
        <p:spPr bwMode="auto">
          <a:xfrm>
            <a:off x="4686300" y="2544763"/>
            <a:ext cx="310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ตามประกาศกระทรวงสาธารณสุข</a:t>
            </a:r>
          </a:p>
          <a:p>
            <a:pPr algn="ctr" eaLnBrk="1" hangingPunct="1"/>
            <a:r>
              <a:rPr lang="th-TH" altLang="th-TH" sz="2400" b="1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(ฉบับที่ 19) พ.ศ. 2553 </a:t>
            </a:r>
          </a:p>
          <a:p>
            <a:pPr algn="ctr" eaLnBrk="1" hangingPunct="1"/>
            <a:r>
              <a:rPr lang="th-TH" altLang="th-TH" sz="2400" b="1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มีผลใช้บังคับ 28 มิ.ย. 53</a:t>
            </a:r>
          </a:p>
        </p:txBody>
      </p:sp>
      <p:sp>
        <p:nvSpPr>
          <p:cNvPr id="4" name="Down Arrow 3"/>
          <p:cNvSpPr/>
          <p:nvPr/>
        </p:nvSpPr>
        <p:spPr>
          <a:xfrm>
            <a:off x="2333625" y="2698750"/>
            <a:ext cx="725488" cy="646113"/>
          </a:xfrm>
          <a:prstGeom prst="down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Down Arrow 13"/>
          <p:cNvSpPr/>
          <p:nvPr/>
        </p:nvSpPr>
        <p:spPr>
          <a:xfrm rot="16200000">
            <a:off x="4819650" y="3784601"/>
            <a:ext cx="725487" cy="646112"/>
          </a:xfrm>
          <a:prstGeom prst="down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" name="Rounded Rectangle 2"/>
          <p:cNvSpPr/>
          <p:nvPr/>
        </p:nvSpPr>
        <p:spPr>
          <a:xfrm>
            <a:off x="90488" y="5962650"/>
            <a:ext cx="8821737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ประกาศ กสธ. ลว. 5 พ.ย. 61(บังคับใช้ 3 ก.พ. 62) กำหนดให้พื้นที่เฉพาะส่วนที่ระบุ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387600" y="5168900"/>
            <a:ext cx="725488" cy="646113"/>
          </a:xfrm>
          <a:prstGeom prst="down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1693" name="AutoShape 2"/>
          <p:cNvSpPr>
            <a:spLocks noChangeArrowheads="1"/>
          </p:cNvSpPr>
          <p:nvPr/>
        </p:nvSpPr>
        <p:spPr bwMode="auto">
          <a:xfrm>
            <a:off x="347663" y="681038"/>
            <a:ext cx="8208962" cy="1223962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19050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th-TH" altLang="th-TH" sz="4000" b="1">
                <a:latin typeface="Angsana New" pitchFamily="18" charset="-34"/>
                <a:cs typeface="FreesiaUPC" pitchFamily="34" charset="-34"/>
              </a:rPr>
              <a:t>พ.ร.บ.คุ้มครองสุขภาพของผู้ไม่สูบบุหรี่ พ.ศ. 2535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0" y="3571875"/>
            <a:ext cx="7607300" cy="2735263"/>
          </a:xfrm>
          <a:solidFill>
            <a:srgbClr val="FFCCCC"/>
          </a:solidFill>
          <a:ln>
            <a:solidFill>
              <a:srgbClr val="FF3300"/>
            </a:solidFill>
          </a:ln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th-TH" sz="2800" b="1" dirty="0">
                <a:latin typeface="Angsana New" pitchFamily="18" charset="-34"/>
                <a:cs typeface="IrisUPC" pitchFamily="34" charset="-34"/>
              </a:rPr>
              <a:t>1) ไม่จัดให้มีเขตสูบบุหรี่และเขตปลอดบุหรี่  </a:t>
            </a:r>
            <a:r>
              <a:rPr lang="th-TH" sz="28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IrisUPC" pitchFamily="34" charset="-34"/>
              </a:rPr>
              <a:t>ปรับไม่เกิน 20,000 บ.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th-TH" sz="2800" b="1" dirty="0">
                <a:latin typeface="Angsana New" pitchFamily="18" charset="-34"/>
                <a:cs typeface="IrisUPC" pitchFamily="34" charset="-34"/>
              </a:rPr>
              <a:t>2) ไม่จัดให้มีเขตสูบบุหรี่ที่มีสภาพ ลักษณะและมาตรฐานตามที่รัฐมนตรีกำหนด                                          </a:t>
            </a:r>
            <a:r>
              <a:rPr lang="th-TH" sz="28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IrisUPC" pitchFamily="34" charset="-34"/>
              </a:rPr>
              <a:t>ปรับไม่เกิน 10,000 บ.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th-TH" sz="2800" b="1" dirty="0">
                <a:latin typeface="Angsana New" pitchFamily="18" charset="-34"/>
                <a:cs typeface="IrisUPC" pitchFamily="34" charset="-34"/>
              </a:rPr>
              <a:t>3) ไม่จัดให้มีเครื่องหมายในเขตสูบบุหรี่/เขตปลอดบุหรี่ตามหลักเกณฑ์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th-TH" sz="2800" b="1" dirty="0">
                <a:latin typeface="Angsana New" pitchFamily="18" charset="-34"/>
                <a:cs typeface="IrisUPC" pitchFamily="34" charset="-34"/>
              </a:rPr>
              <a:t>      และวิธีการที่รัฐมนตรีกำหนด                   </a:t>
            </a:r>
            <a:r>
              <a:rPr lang="th-TH" sz="28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IrisUPC" pitchFamily="34" charset="-34"/>
              </a:rPr>
              <a:t>ปรับไม่เกิน    2,000 บ.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th-TH" sz="2800" b="1" dirty="0">
                <a:latin typeface="Angsana New" pitchFamily="18" charset="-34"/>
                <a:cs typeface="IrisUPC" pitchFamily="34" charset="-34"/>
              </a:rPr>
              <a:t>4) ห้ามผู้ใดสูบบุหรี่ในเขตปลอดบุหรี่              </a:t>
            </a:r>
            <a:r>
              <a:rPr lang="th-TH" sz="28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IrisUPC" pitchFamily="34" charset="-34"/>
              </a:rPr>
              <a:t>ปรับไม่เกิน     2,000 บ.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endParaRPr lang="th-TH" sz="2800" b="1" dirty="0">
              <a:solidFill>
                <a:schemeClr val="accent2"/>
              </a:solidFill>
              <a:latin typeface="Angsana New" pitchFamily="18" charset="-34"/>
              <a:cs typeface="IrisUPC" pitchFamily="34" charset="-34"/>
            </a:endParaRPr>
          </a:p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th-TH" sz="2800" b="1" dirty="0">
                <a:latin typeface="Angsana New" pitchFamily="18" charset="-34"/>
                <a:cs typeface="IrisUPC" pitchFamily="34" charset="-34"/>
              </a:rPr>
              <a:t> </a:t>
            </a:r>
          </a:p>
        </p:txBody>
      </p:sp>
      <p:sp>
        <p:nvSpPr>
          <p:cNvPr id="72707" name="AutoShape 4"/>
          <p:cNvSpPr>
            <a:spLocks noChangeArrowheads="1"/>
          </p:cNvSpPr>
          <p:nvPr/>
        </p:nvSpPr>
        <p:spPr bwMode="auto">
          <a:xfrm>
            <a:off x="323850" y="2852738"/>
            <a:ext cx="7993063" cy="720725"/>
          </a:xfrm>
          <a:prstGeom prst="homePlate">
            <a:avLst>
              <a:gd name="adj" fmla="val 203066"/>
            </a:avLst>
          </a:prstGeom>
          <a:solidFill>
            <a:srgbClr val="FFCC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ctr" eaLnBrk="1" hangingPunct="1"/>
            <a:r>
              <a:rPr lang="th-TH" altLang="th-TH" sz="4000" b="1">
                <a:cs typeface="IrisUPC" pitchFamily="34" charset="-34"/>
              </a:rPr>
              <a:t>การควบคุมผู้ไม่ปฏิบัติตามที่ พ.ร.บ. นี้ กำหนด</a:t>
            </a:r>
          </a:p>
        </p:txBody>
      </p:sp>
      <p:sp>
        <p:nvSpPr>
          <p:cNvPr id="72708" name="AutoShape 5"/>
          <p:cNvSpPr>
            <a:spLocks noChangeArrowheads="1"/>
          </p:cNvSpPr>
          <p:nvPr/>
        </p:nvSpPr>
        <p:spPr bwMode="auto">
          <a:xfrm>
            <a:off x="323850" y="188913"/>
            <a:ext cx="6905625" cy="719137"/>
          </a:xfrm>
          <a:prstGeom prst="homePlate">
            <a:avLst>
              <a:gd name="adj" fmla="val 158488"/>
            </a:avLst>
          </a:prstGeom>
          <a:solidFill>
            <a:srgbClr val="99FF99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ctr" eaLnBrk="1" hangingPunct="1"/>
            <a:r>
              <a:rPr lang="th-TH" altLang="th-TH" sz="4000" b="1">
                <a:cs typeface="IrisUPC" pitchFamily="34" charset="-34"/>
              </a:rPr>
              <a:t>เขตปลอดบุหรี่ ต้องมีสภาพและลักษณะ</a:t>
            </a:r>
          </a:p>
        </p:txBody>
      </p:sp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323850" y="908050"/>
            <a:ext cx="8496300" cy="1793875"/>
          </a:xfrm>
          <a:prstGeom prst="rect">
            <a:avLst/>
          </a:prstGeom>
          <a:solidFill>
            <a:srgbClr val="CCFFCC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r>
              <a:rPr lang="th-TH" altLang="th-TH" sz="3200" b="1">
                <a:cs typeface="IrisUPC" pitchFamily="34" charset="-34"/>
              </a:rPr>
              <a:t>(1) ต้องมีเครื่องหมายเขตปลอดบุหรี่ตามที่กระทรวง สธ.ประกาศ</a:t>
            </a:r>
          </a:p>
          <a:p>
            <a:pPr marL="609600" indent="-609600" eaLnBrk="1" hangingPunct="1"/>
            <a:r>
              <a:rPr lang="th-TH" altLang="th-TH" sz="3200" b="1">
                <a:cs typeface="IrisUPC" pitchFamily="34" charset="-34"/>
              </a:rPr>
              <a:t>(2) ไม่มีการสูบบุหรี่</a:t>
            </a:r>
          </a:p>
          <a:p>
            <a:pPr marL="609600" indent="-609600" eaLnBrk="1" hangingPunct="1"/>
            <a:r>
              <a:rPr lang="th-TH" altLang="th-TH" sz="3200" b="1">
                <a:cs typeface="IrisUPC" pitchFamily="34" charset="-34"/>
              </a:rPr>
              <a:t>(3) ไม่มีอุปกรณ์ หรือสิ่งอำนวยความสะดวกสำหรับการสูบบุหรี่</a:t>
            </a:r>
          </a:p>
        </p:txBody>
      </p:sp>
      <p:pic>
        <p:nvPicPr>
          <p:cNvPr id="72710" name="Picture 7" descr="Offce0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005263"/>
            <a:ext cx="1800226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3"/>
          <p:cNvSpPr>
            <a:spLocks noChangeArrowheads="1"/>
          </p:cNvSpPr>
          <p:nvPr/>
        </p:nvSpPr>
        <p:spPr bwMode="auto">
          <a:xfrm>
            <a:off x="250825" y="1052513"/>
            <a:ext cx="5976938" cy="1076325"/>
          </a:xfrm>
          <a:prstGeom prst="notchedRightArrow">
            <a:avLst>
              <a:gd name="adj1" fmla="val 50000"/>
              <a:gd name="adj2" fmla="val 13882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th-TH" altLang="th-TH" sz="3200" b="1">
                <a:latin typeface="Angsana New" pitchFamily="18" charset="-34"/>
                <a:cs typeface="IrisUPC" pitchFamily="34" charset="-34"/>
              </a:rPr>
              <a:t>ที่เกี่ยวข้องกับสถานที่จำหน่ายอาหาร</a:t>
            </a: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395288" y="2128838"/>
            <a:ext cx="6481762" cy="427831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FreesiaUPC" pitchFamily="34" charset="-34"/>
              </a:rPr>
              <a:t>1)สถานที่/บริเวณที่ห้ามขายเครื่องดื่มแอลกอฮอล์ (ม.27)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FreesiaUPC" pitchFamily="34" charset="-34"/>
              </a:rPr>
              <a:t>	</a:t>
            </a: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(1) วัด/สถานที่สำหรับปฏิบัติพิธีกรรมทางศาสนา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	(2) สถานบริการสาธารณสุขของรัฐ สถานพยาบาล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	(3) สถานที่ราชการ/รัฐวิสาหกิจ /หน่วยงานอื่นของรัฐ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               รวมพื้นที่ในกำกับดูแลและใช้ประโยชน์ของหน่วยงานด้วย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	(4) หอพัก	(5) สถานศึกษา	(6) สถานีบริการน้ำมันฯ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	(7) สวนสาธารณะราชการ/รัฐวิสาหกิจหรือหน่วยงานอื่นของรัฐ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         (8) โรงงาน  (9) สถานีขนส่งทางบก 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         (10) บนทางตามกฎหมายจราจร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         (11) บนรถไฟ </a:t>
            </a:r>
            <a:br>
              <a:rPr lang="th-TH" altLang="th-TH" sz="2400" b="1">
                <a:latin typeface="Angsana New" pitchFamily="18" charset="-34"/>
                <a:cs typeface="FreesiaUPC" pitchFamily="34" charset="-34"/>
              </a:rPr>
            </a:br>
            <a:endParaRPr lang="th-TH" altLang="th-TH" sz="2400" b="1">
              <a:latin typeface="Angsana New" pitchFamily="18" charset="-34"/>
              <a:cs typeface="FreesiaUPC" pitchFamily="34" charset="-34"/>
            </a:endParaRPr>
          </a:p>
        </p:txBody>
      </p:sp>
      <p:pic>
        <p:nvPicPr>
          <p:cNvPr id="74756" name="Picture 7" descr="Anit0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68413"/>
            <a:ext cx="24479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AutoShape 9"/>
          <p:cNvSpPr>
            <a:spLocks noChangeArrowheads="1"/>
          </p:cNvSpPr>
          <p:nvPr/>
        </p:nvSpPr>
        <p:spPr bwMode="auto">
          <a:xfrm rot="10800000" flipV="1">
            <a:off x="827088" y="115888"/>
            <a:ext cx="7416800" cy="1052512"/>
          </a:xfrm>
          <a:prstGeom prst="horizontalScroll">
            <a:avLst>
              <a:gd name="adj" fmla="val 16889"/>
            </a:avLst>
          </a:prstGeom>
          <a:solidFill>
            <a:srgbClr val="33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h-TH" altLang="th-TH" sz="3600" b="1">
                <a:solidFill>
                  <a:schemeClr val="bg1"/>
                </a:solidFill>
              </a:rPr>
              <a:t>พระราชบัญญัติควบคุมเครื่องดื่มแอลกอฮอล์ พ.ศ. 2551</a:t>
            </a:r>
          </a:p>
        </p:txBody>
      </p:sp>
      <p:sp>
        <p:nvSpPr>
          <p:cNvPr id="74758" name="Rectangle 12"/>
          <p:cNvSpPr>
            <a:spLocks noChangeArrowheads="1"/>
          </p:cNvSpPr>
          <p:nvPr/>
        </p:nvSpPr>
        <p:spPr bwMode="auto">
          <a:xfrm>
            <a:off x="7019925" y="3644900"/>
            <a:ext cx="1944688" cy="1590675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ระวางโทษจำคุก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ไม่เกิน 6 ด./ปรับ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ไม่เกิน 10,000 บ.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/ทั้งจำทั้งปรับ</a:t>
            </a:r>
          </a:p>
        </p:txBody>
      </p:sp>
      <p:sp>
        <p:nvSpPr>
          <p:cNvPr id="74759" name="AutoShape 17"/>
          <p:cNvSpPr>
            <a:spLocks noChangeArrowheads="1"/>
          </p:cNvSpPr>
          <p:nvPr/>
        </p:nvSpPr>
        <p:spPr bwMode="auto">
          <a:xfrm rot="5400000">
            <a:off x="7038182" y="2620169"/>
            <a:ext cx="863600" cy="104298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99FF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DOH-1XH4H\Desktop\ผสอ\สถานที่ห้ามดื่ม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ChangeArrowheads="1"/>
          </p:cNvSpPr>
          <p:nvPr/>
        </p:nvSpPr>
        <p:spPr bwMode="auto">
          <a:xfrm>
            <a:off x="1042988" y="1489075"/>
            <a:ext cx="5976937" cy="1076325"/>
          </a:xfrm>
          <a:prstGeom prst="notchedRightArrow">
            <a:avLst>
              <a:gd name="adj1" fmla="val 50000"/>
              <a:gd name="adj2" fmla="val 13882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th-TH" altLang="th-TH" sz="3200" b="1">
                <a:latin typeface="Angsana New" pitchFamily="18" charset="-34"/>
                <a:cs typeface="IrisUPC" pitchFamily="34" charset="-34"/>
              </a:rPr>
              <a:t>ที่เกี่ยวข้องกับสถานที่จำหน่ายอาหาร</a:t>
            </a:r>
          </a:p>
        </p:txBody>
      </p:sp>
      <p:pic>
        <p:nvPicPr>
          <p:cNvPr id="78851" name="Picture 5" descr="Anit0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89575"/>
            <a:ext cx="28797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AutoShape 6"/>
          <p:cNvSpPr>
            <a:spLocks noChangeArrowheads="1"/>
          </p:cNvSpPr>
          <p:nvPr/>
        </p:nvSpPr>
        <p:spPr bwMode="auto">
          <a:xfrm rot="10800000" flipV="1">
            <a:off x="395288" y="144463"/>
            <a:ext cx="6408737" cy="1052512"/>
          </a:xfrm>
          <a:prstGeom prst="horizontalScroll">
            <a:avLst>
              <a:gd name="adj" fmla="val 16889"/>
            </a:avLst>
          </a:prstGeom>
          <a:solidFill>
            <a:srgbClr val="33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h-TH" altLang="th-TH" sz="3200" b="1">
                <a:solidFill>
                  <a:schemeClr val="bg1"/>
                </a:solidFill>
              </a:rPr>
              <a:t>พระราชบัญญัติควบคุมเครื่องดื่มแอลกอฮอล์ พ.ศ. 2551</a:t>
            </a:r>
          </a:p>
        </p:txBody>
      </p:sp>
      <p:sp>
        <p:nvSpPr>
          <p:cNvPr id="78853" name="AutoShape 9"/>
          <p:cNvSpPr>
            <a:spLocks noChangeArrowheads="1"/>
          </p:cNvSpPr>
          <p:nvPr/>
        </p:nvSpPr>
        <p:spPr bwMode="auto">
          <a:xfrm rot="5400000">
            <a:off x="6755607" y="3452019"/>
            <a:ext cx="1179512" cy="10795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99FF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231775" y="2924175"/>
            <a:ext cx="6481763" cy="955675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FreesiaUPC" pitchFamily="34" charset="-34"/>
              </a:rPr>
              <a:t>2) ห้ามมิให้ผู้ใดขายเครื่องดื่มแอลกอฮอล์ในวัน/เวลา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FreesiaUPC" pitchFamily="34" charset="-34"/>
              </a:rPr>
              <a:t>     ที่รัฐมนตรีประกาศกำหนด (ม. 28)</a:t>
            </a:r>
          </a:p>
        </p:txBody>
      </p:sp>
      <p:sp>
        <p:nvSpPr>
          <p:cNvPr id="78855" name="Rectangle 12"/>
          <p:cNvSpPr>
            <a:spLocks noChangeArrowheads="1"/>
          </p:cNvSpPr>
          <p:nvPr/>
        </p:nvSpPr>
        <p:spPr bwMode="auto">
          <a:xfrm>
            <a:off x="6731000" y="4711700"/>
            <a:ext cx="1944688" cy="1590675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ระวางโทษจำคุก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ไม่เกิน 6 ด. /ปรับ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ไม่เกิน 10,000 บ.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/ทั้งจำทั้งปรับ</a:t>
            </a:r>
          </a:p>
        </p:txBody>
      </p:sp>
      <p:sp>
        <p:nvSpPr>
          <p:cNvPr id="78856" name="TextBox 1"/>
          <p:cNvSpPr txBox="1">
            <a:spLocks noChangeArrowheads="1"/>
          </p:cNvSpPr>
          <p:nvPr/>
        </p:nvSpPr>
        <p:spPr bwMode="auto">
          <a:xfrm>
            <a:off x="250825" y="4005263"/>
            <a:ext cx="6375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 b="1">
                <a:latin typeface="TH SarabunPSK" pitchFamily="34" charset="-34"/>
                <a:cs typeface="TH SarabunPSK" pitchFamily="34" charset="-34"/>
              </a:rPr>
              <a:t>วันห้ามขาย   วันมาฆบูชา วันวิสาขบูชา </a:t>
            </a:r>
          </a:p>
          <a:p>
            <a:pPr eaLnBrk="1" hangingPunct="1"/>
            <a:r>
              <a:rPr lang="th-TH" altLang="th-TH" sz="2800" b="1">
                <a:latin typeface="TH SarabunPSK" pitchFamily="34" charset="-34"/>
                <a:cs typeface="TH SarabunPSK" pitchFamily="34" charset="-34"/>
              </a:rPr>
              <a:t>                 วันอาสาฬหบูชา วันเข้าพรรษาและวันออกพรรษา</a:t>
            </a:r>
          </a:p>
          <a:p>
            <a:pPr eaLnBrk="1" hangingPunct="1"/>
            <a:r>
              <a:rPr lang="th-TH" altLang="th-TH" sz="2800" b="1">
                <a:latin typeface="TH SarabunPSK" pitchFamily="34" charset="-34"/>
                <a:cs typeface="TH SarabunPSK" pitchFamily="34" charset="-34"/>
              </a:rPr>
              <a:t>เวลาขาย       11.00-14.00 น และ 17.00 – 24.00 น.</a:t>
            </a:r>
          </a:p>
        </p:txBody>
      </p:sp>
      <p:pic>
        <p:nvPicPr>
          <p:cNvPr id="78857" name="Picture 9" descr="photo2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115888"/>
            <a:ext cx="1847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-36513" y="0"/>
          <a:ext cx="91805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งานนำเสนอ" r:id="rId4" imgW="4570530" imgH="3427618" progId="PowerPoint.Show.8">
                  <p:embed/>
                </p:oleObj>
              </mc:Choice>
              <mc:Fallback>
                <p:oleObj name="งานนำเสนอ" r:id="rId4" imgW="4570530" imgH="3427618" progId="PowerPoint.Show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0"/>
                        <a:ext cx="91805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3850" y="2420938"/>
            <a:ext cx="8569325" cy="3194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lnSpc>
                <a:spcPct val="90000"/>
              </a:lnSpc>
              <a:buFont typeface="Monotype Sorts" pitchFamily="2" charset="2"/>
              <a:buChar char="s"/>
            </a:pPr>
            <a:r>
              <a:rPr lang="en-US" altLang="th-TH" sz="2800" b="1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2800" b="1">
                <a:latin typeface="TH SarabunPSK" pitchFamily="34" charset="-34"/>
                <a:cs typeface="TH SarabunPSK" pitchFamily="34" charset="-34"/>
              </a:rPr>
              <a:t>พ.ร.บ.การสาธารณสุข พ.ศ. ๒๕๓๕</a:t>
            </a:r>
          </a:p>
          <a:p>
            <a:pPr>
              <a:lnSpc>
                <a:spcPct val="90000"/>
              </a:lnSpc>
              <a:buFont typeface="Monotype Sorts" pitchFamily="2" charset="2"/>
              <a:buChar char="s"/>
            </a:pPr>
            <a:r>
              <a:rPr lang="th-TH" altLang="th-TH" sz="2800" b="1">
                <a:latin typeface="TH SarabunPSK" pitchFamily="34" charset="-34"/>
                <a:cs typeface="TH SarabunPSK" pitchFamily="34" charset="-34"/>
              </a:rPr>
              <a:t>  พ.ร.บ.รักษาความสะอาดและความเป็นระเบียบเรียบร้อยของบ้านเมือง พ.ศ. ๒๕๖๐</a:t>
            </a:r>
            <a:endParaRPr lang="en-US" altLang="th-TH" sz="2800" b="1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0000"/>
              </a:lnSpc>
              <a:buFont typeface="Monotype Sorts" pitchFamily="2" charset="2"/>
              <a:buChar char="s"/>
            </a:pPr>
            <a:r>
              <a:rPr lang="en-US" altLang="th-TH" sz="2800" b="1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2800" b="1">
                <a:latin typeface="TH SarabunPSK" pitchFamily="34" charset="-34"/>
                <a:cs typeface="TH SarabunPSK" pitchFamily="34" charset="-34"/>
              </a:rPr>
              <a:t>พ.ร.บ.อาหาร พ.ศ. ๒๕๒๒</a:t>
            </a:r>
          </a:p>
          <a:p>
            <a:pPr>
              <a:lnSpc>
                <a:spcPct val="90000"/>
              </a:lnSpc>
              <a:buFont typeface="Monotype Sorts" pitchFamily="2" charset="2"/>
              <a:buChar char="s"/>
            </a:pPr>
            <a:r>
              <a:rPr lang="th-TH" altLang="th-TH" sz="2800" b="1">
                <a:latin typeface="TH SarabunPSK" pitchFamily="34" charset="-34"/>
                <a:cs typeface="TH SarabunPSK" pitchFamily="34" charset="-34"/>
              </a:rPr>
              <a:t>  พ.ร.บ.โรคติดต่อ พ.ศ. ๒๕๕๘</a:t>
            </a:r>
          </a:p>
          <a:p>
            <a:pPr>
              <a:lnSpc>
                <a:spcPct val="90000"/>
              </a:lnSpc>
              <a:buFont typeface="Monotype Sorts" pitchFamily="2" charset="2"/>
              <a:buChar char="s"/>
            </a:pPr>
            <a:r>
              <a:rPr lang="th-TH" altLang="th-TH" sz="2800" b="1">
                <a:latin typeface="TH SarabunPSK" pitchFamily="34" charset="-34"/>
                <a:cs typeface="TH SarabunPSK" pitchFamily="34" charset="-34"/>
              </a:rPr>
              <a:t>  พ.ร.บ.คุ้มครองสุขภาพของผู้ไม่สูบบุหรี่ พ.ศ. ๒๕๓๕</a:t>
            </a:r>
          </a:p>
          <a:p>
            <a:pPr>
              <a:lnSpc>
                <a:spcPct val="90000"/>
              </a:lnSpc>
              <a:buFont typeface="Monotype Sorts" pitchFamily="2" charset="2"/>
              <a:buChar char="s"/>
            </a:pPr>
            <a:r>
              <a:rPr lang="th-TH" altLang="th-TH" sz="2800" b="1">
                <a:latin typeface="TH SarabunPSK" pitchFamily="34" charset="-34"/>
                <a:cs typeface="TH SarabunPSK" pitchFamily="34" charset="-34"/>
              </a:rPr>
              <a:t>  พ.ร.บ.ควบคุมเครื่องดื่มแอลกอฮอล์ พ.ศ. ๒๕๕๑</a:t>
            </a:r>
          </a:p>
          <a:p>
            <a:pPr>
              <a:lnSpc>
                <a:spcPct val="90000"/>
              </a:lnSpc>
              <a:buFont typeface="Monotype Sorts" pitchFamily="2" charset="2"/>
              <a:buChar char="s"/>
            </a:pPr>
            <a:r>
              <a:rPr lang="th-TH" altLang="th-TH" sz="2800" b="1">
                <a:latin typeface="TH SarabunPSK" pitchFamily="34" charset="-34"/>
                <a:cs typeface="TH SarabunPSK" pitchFamily="34" charset="-34"/>
              </a:rPr>
              <a:t>  พ.ร.บ.คุ้มครองผู้บริโภค พ.ศ. ๒๕๒๒</a:t>
            </a:r>
          </a:p>
          <a:p>
            <a:pPr>
              <a:lnSpc>
                <a:spcPct val="90000"/>
              </a:lnSpc>
              <a:buFont typeface="Monotype Sorts" pitchFamily="2" charset="2"/>
              <a:buChar char="s"/>
            </a:pPr>
            <a:r>
              <a:rPr lang="th-TH" altLang="th-TH" sz="2800" b="1">
                <a:latin typeface="TH SarabunPSK" pitchFamily="34" charset="-34"/>
                <a:cs typeface="TH SarabunPSK" pitchFamily="34" charset="-34"/>
              </a:rPr>
              <a:t>  พ.ร.บ.ส่งเสริมและรักษาคุณภาพสิ่งแวดล้อม พ.ศ. ๒๕๓๕</a:t>
            </a:r>
            <a:endParaRPr lang="en-US" altLang="th-TH" sz="28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1617663" y="0"/>
            <a:ext cx="6986587" cy="2232025"/>
          </a:xfrm>
          <a:prstGeom prst="cloudCallout">
            <a:avLst>
              <a:gd name="adj1" fmla="val -19653"/>
              <a:gd name="adj2" fmla="val 60991"/>
            </a:avLst>
          </a:prstGeom>
          <a:solidFill>
            <a:srgbClr val="0066CC"/>
          </a:solidFill>
          <a:ln w="38100">
            <a:solidFill>
              <a:srgbClr val="000099"/>
            </a:solidFill>
            <a:round/>
            <a:headEnd/>
            <a:tailEnd/>
          </a:ln>
        </p:spPr>
        <p:txBody>
          <a:bodyPr lIns="9144" tIns="9144" bIns="27432"/>
          <a:lstStyle/>
          <a:p>
            <a:pPr algn="ctr"/>
            <a:r>
              <a:rPr lang="th-TH" altLang="th-TH" sz="4000" b="1">
                <a:solidFill>
                  <a:schemeClr val="bg1"/>
                </a:solidFill>
                <a:cs typeface="JasmineUPC" pitchFamily="18" charset="-34"/>
              </a:rPr>
              <a:t>กฎหมายสำคัญ</a:t>
            </a:r>
          </a:p>
          <a:p>
            <a:pPr algn="ctr"/>
            <a:r>
              <a:rPr lang="th-TH" altLang="th-TH" sz="4000" b="1">
                <a:solidFill>
                  <a:schemeClr val="bg1"/>
                </a:solidFill>
                <a:cs typeface="JasmineUPC" pitchFamily="18" charset="-34"/>
              </a:rPr>
              <a:t>ที่เกี่ยวกับผู้ประกอบการและผู้สัมผัสอาหาร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C:\Users\DOH-1XH4H\Desktop\ผสอ\สติกเกอร์ วันเวลาที่ห้ามขายเครื่องดื่มแอ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ChangeArrowheads="1"/>
          </p:cNvSpPr>
          <p:nvPr/>
        </p:nvSpPr>
        <p:spPr bwMode="auto">
          <a:xfrm>
            <a:off x="250825" y="1489075"/>
            <a:ext cx="5976938" cy="1076325"/>
          </a:xfrm>
          <a:prstGeom prst="notchedRightArrow">
            <a:avLst>
              <a:gd name="adj1" fmla="val 50000"/>
              <a:gd name="adj2" fmla="val 13882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th-TH" altLang="th-TH" sz="3200" b="1">
                <a:latin typeface="Angsana New" pitchFamily="18" charset="-34"/>
                <a:cs typeface="IrisUPC" pitchFamily="34" charset="-34"/>
              </a:rPr>
              <a:t>ที่เกี่ยวข้องกับสถานที่จำหน่ายอาหาร</a:t>
            </a:r>
          </a:p>
        </p:txBody>
      </p:sp>
      <p:sp>
        <p:nvSpPr>
          <p:cNvPr id="82947" name="AutoShape 6"/>
          <p:cNvSpPr>
            <a:spLocks noChangeArrowheads="1"/>
          </p:cNvSpPr>
          <p:nvPr/>
        </p:nvSpPr>
        <p:spPr bwMode="auto">
          <a:xfrm rot="10800000" flipV="1">
            <a:off x="395288" y="188913"/>
            <a:ext cx="6408737" cy="1052512"/>
          </a:xfrm>
          <a:prstGeom prst="horizontalScroll">
            <a:avLst>
              <a:gd name="adj" fmla="val 16889"/>
            </a:avLst>
          </a:prstGeom>
          <a:solidFill>
            <a:srgbClr val="33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h-TH" altLang="th-TH" sz="3200" b="1">
                <a:solidFill>
                  <a:schemeClr val="bg1"/>
                </a:solidFill>
              </a:rPr>
              <a:t>พระราชบัญญัติควบคุมเครื่องดื่มแอลกอฮอล์ พ.ศ. 2551</a:t>
            </a:r>
          </a:p>
        </p:txBody>
      </p:sp>
      <p:sp>
        <p:nvSpPr>
          <p:cNvPr id="82948" name="Rectangle 7"/>
          <p:cNvSpPr>
            <a:spLocks noChangeArrowheads="1"/>
          </p:cNvSpPr>
          <p:nvPr/>
        </p:nvSpPr>
        <p:spPr bwMode="auto">
          <a:xfrm>
            <a:off x="395288" y="2914650"/>
            <a:ext cx="5545137" cy="18097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FreesiaUPC" pitchFamily="34" charset="-34"/>
              </a:rPr>
              <a:t>3) ห้ามมิให้ผู้ใดขายเครื่องดื่มแอลกอฮอล์ 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FreesiaUPC" pitchFamily="34" charset="-34"/>
              </a:rPr>
              <a:t>      แก่บุคคลดังต่อไปนี้ (ม. 29)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FreesiaUPC" pitchFamily="34" charset="-34"/>
              </a:rPr>
              <a:t>	(1) บุคคลซึ่งมีอายุต่ำกว่า 20 ปีบริบูรณ์ 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FreesiaUPC" pitchFamily="34" charset="-34"/>
              </a:rPr>
              <a:t>	(2) บุคคลที่มีอาการมึนเมาจนครองสติไม่ได้</a:t>
            </a:r>
          </a:p>
        </p:txBody>
      </p:sp>
      <p:sp>
        <p:nvSpPr>
          <p:cNvPr id="82949" name="Rectangle 8"/>
          <p:cNvSpPr>
            <a:spLocks noChangeArrowheads="1"/>
          </p:cNvSpPr>
          <p:nvPr/>
        </p:nvSpPr>
        <p:spPr bwMode="auto">
          <a:xfrm>
            <a:off x="4140200" y="5181600"/>
            <a:ext cx="4176713" cy="98425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FreesiaUPC" pitchFamily="34" charset="-34"/>
              </a:rPr>
              <a:t>ระวางโทษจำคุกไม่เกิน 1 ปี/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FreesiaUPC" pitchFamily="34" charset="-34"/>
              </a:rPr>
              <a:t>ปรับไม่เกิน 20,000 บ./ทั้งจำทั้งปรับ</a:t>
            </a:r>
          </a:p>
        </p:txBody>
      </p:sp>
      <p:sp>
        <p:nvSpPr>
          <p:cNvPr id="82950" name="AutoShape 9"/>
          <p:cNvSpPr>
            <a:spLocks noChangeArrowheads="1"/>
          </p:cNvSpPr>
          <p:nvPr/>
        </p:nvSpPr>
        <p:spPr bwMode="auto">
          <a:xfrm rot="5400000">
            <a:off x="6119019" y="4040982"/>
            <a:ext cx="865187" cy="10795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99FF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pic>
        <p:nvPicPr>
          <p:cNvPr id="82951" name="Picture 9" descr="photo1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549275"/>
            <a:ext cx="184943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5" descr="Anit0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121275"/>
            <a:ext cx="24479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DOH-1XH4H\Desktop\ผสอ\สติกเกอร์ ห้ามขายเครื่องดื่มแอลกอฮอล์ให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/>
        </p:nvSpPr>
        <p:spPr bwMode="auto">
          <a:xfrm>
            <a:off x="250825" y="1489075"/>
            <a:ext cx="5976938" cy="1076325"/>
          </a:xfrm>
          <a:prstGeom prst="notchedRightArrow">
            <a:avLst>
              <a:gd name="adj1" fmla="val 50000"/>
              <a:gd name="adj2" fmla="val 13882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th-TH" altLang="th-TH" sz="3200" b="1">
                <a:latin typeface="Angsana New" pitchFamily="18" charset="-34"/>
                <a:cs typeface="IrisUPC" pitchFamily="34" charset="-34"/>
              </a:rPr>
              <a:t>ที่เกี่ยวข้องกับสถานที่จำหน่ายอาหาร</a:t>
            </a:r>
          </a:p>
        </p:txBody>
      </p:sp>
      <p:pic>
        <p:nvPicPr>
          <p:cNvPr id="87043" name="Picture 5" descr="Anit0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76388"/>
            <a:ext cx="24479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AutoShape 6"/>
          <p:cNvSpPr>
            <a:spLocks noChangeArrowheads="1"/>
          </p:cNvSpPr>
          <p:nvPr/>
        </p:nvSpPr>
        <p:spPr bwMode="auto">
          <a:xfrm rot="10800000" flipV="1">
            <a:off x="1258888" y="288925"/>
            <a:ext cx="6408737" cy="1052513"/>
          </a:xfrm>
          <a:prstGeom prst="horizontalScroll">
            <a:avLst>
              <a:gd name="adj" fmla="val 16889"/>
            </a:avLst>
          </a:prstGeom>
          <a:solidFill>
            <a:srgbClr val="33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h-TH" altLang="th-TH" sz="3200" b="1">
                <a:solidFill>
                  <a:schemeClr val="bg1"/>
                </a:solidFill>
              </a:rPr>
              <a:t>พระราชบัญญัติควบคุมเครื่องดื่มแอลกอฮอล์ พ.ศ. 2551</a:t>
            </a:r>
          </a:p>
        </p:txBody>
      </p:sp>
      <p:sp>
        <p:nvSpPr>
          <p:cNvPr id="87045" name="Rectangle 7"/>
          <p:cNvSpPr>
            <a:spLocks noChangeArrowheads="1"/>
          </p:cNvSpPr>
          <p:nvPr/>
        </p:nvSpPr>
        <p:spPr bwMode="auto">
          <a:xfrm>
            <a:off x="250825" y="2914650"/>
            <a:ext cx="6626225" cy="18161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FreesiaUPC" pitchFamily="34" charset="-34"/>
              </a:rPr>
              <a:t>4) ห้ามขายเครื่องดื่มแอลกอฮอล์ ในลักษณะและวิธีดังต่อไปนี้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FreesiaUPC" pitchFamily="34" charset="-34"/>
              </a:rPr>
              <a:t>	(1) เครื่องอัตโนมัติ การเร่ขาย การลดราคา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FreesiaUPC" pitchFamily="34" charset="-34"/>
              </a:rPr>
              <a:t>	(2) ให้หรือเสนอให้สิทธิพิเศษหรือประโยชน์อื่นใด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b="1">
                <a:latin typeface="Angsana New" pitchFamily="18" charset="-34"/>
                <a:cs typeface="FreesiaUPC" pitchFamily="34" charset="-34"/>
              </a:rPr>
              <a:t>        (3) แจก แถม ให้หรือแลกเปลี่ยน แจกสินค้าตัวอย่าง</a:t>
            </a:r>
          </a:p>
        </p:txBody>
      </p:sp>
      <p:sp>
        <p:nvSpPr>
          <p:cNvPr id="87046" name="Rectangle 8"/>
          <p:cNvSpPr>
            <a:spLocks noChangeArrowheads="1"/>
          </p:cNvSpPr>
          <p:nvPr/>
        </p:nvSpPr>
        <p:spPr bwMode="auto">
          <a:xfrm>
            <a:off x="5186363" y="5157788"/>
            <a:ext cx="3633787" cy="156845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ระวางโทษจำคุกไม่เกิน 6 เดือน/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ปรับไม่เกิน 10,000 บ./ทั้งจำทั้งปรับ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ถ้าเป็นการขายด้วยเครื่องอัตโนมัติ</a:t>
            </a:r>
          </a:p>
          <a:p>
            <a:pPr marL="609600" indent="-609600" eaLnBrk="1" hangingPunct="1">
              <a:buSzPct val="70000"/>
              <a:buFont typeface="Wingdings" pitchFamily="2" charset="2"/>
              <a:buNone/>
            </a:pPr>
            <a:r>
              <a:rPr lang="th-TH" altLang="th-TH" sz="2400" b="1">
                <a:latin typeface="Angsana New" pitchFamily="18" charset="-34"/>
                <a:cs typeface="FreesiaUPC" pitchFamily="34" charset="-34"/>
              </a:rPr>
              <a:t>เพิ่มโทษเท่าตัว</a:t>
            </a:r>
          </a:p>
        </p:txBody>
      </p:sp>
      <p:sp>
        <p:nvSpPr>
          <p:cNvPr id="87047" name="AutoShape 9"/>
          <p:cNvSpPr>
            <a:spLocks noChangeArrowheads="1"/>
          </p:cNvSpPr>
          <p:nvPr/>
        </p:nvSpPr>
        <p:spPr bwMode="auto">
          <a:xfrm rot="5400000">
            <a:off x="6786563" y="3789363"/>
            <a:ext cx="1511300" cy="10795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99FF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3"/>
          <p:cNvSpPr>
            <a:spLocks noChangeArrowheads="1"/>
          </p:cNvSpPr>
          <p:nvPr/>
        </p:nvSpPr>
        <p:spPr bwMode="auto">
          <a:xfrm>
            <a:off x="250825" y="188913"/>
            <a:ext cx="8712200" cy="1295400"/>
          </a:xfrm>
          <a:prstGeom prst="horizontalScroll">
            <a:avLst>
              <a:gd name="adj" fmla="val 125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  <a:spcBef>
                <a:spcPct val="20000"/>
              </a:spcBef>
            </a:pPr>
            <a:r>
              <a:rPr lang="th-TH" altLang="th-TH" sz="3200" b="1">
                <a:latin typeface="EucrosiaUPC" pitchFamily="18" charset="-34"/>
                <a:cs typeface="EucrosiaUPC" pitchFamily="18" charset="-34"/>
              </a:rPr>
              <a:t>พ.ร.บ.ส่งเสริมและรักษาคุณภาพสิ่งแวดล้อมแห่งชาติ พ.ศ.25</a:t>
            </a:r>
            <a:r>
              <a:rPr lang="en-US" altLang="th-TH" sz="3200" b="1">
                <a:latin typeface="EucrosiaUPC" pitchFamily="18" charset="-34"/>
                <a:cs typeface="EucrosiaUPC" pitchFamily="18" charset="-34"/>
              </a:rPr>
              <a:t>35</a:t>
            </a:r>
            <a:endParaRPr lang="th-TH" altLang="th-TH" sz="3200" b="1">
              <a:latin typeface="EucrosiaUPC" pitchFamily="18" charset="-34"/>
              <a:cs typeface="EucrosiaUPC" pitchFamily="18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92100" y="1844675"/>
          <a:ext cx="871378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298"/>
                <a:gridCol w="1452298"/>
                <a:gridCol w="1452298"/>
                <a:gridCol w="1452298"/>
                <a:gridCol w="1452298"/>
                <a:gridCol w="14522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2"/>
                          </a:solidFill>
                        </a:rPr>
                        <a:t>ประเภท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2"/>
                          </a:solidFill>
                        </a:rPr>
                        <a:t>ก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2"/>
                          </a:solidFill>
                        </a:rPr>
                        <a:t>ข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2"/>
                          </a:solidFill>
                        </a:rPr>
                        <a:t>ค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2"/>
                          </a:solidFill>
                        </a:rPr>
                        <a:t>ง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2"/>
                          </a:solidFill>
                        </a:rPr>
                        <a:t>จ</a:t>
                      </a:r>
                    </a:p>
                  </a:txBody>
                  <a:tcPr marL="91449" marR="9144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ตลาด</a:t>
                      </a:r>
                    </a:p>
                  </a:txBody>
                  <a:tcPr marL="91449" marR="91449" anchor="ctr"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ตั้งแต่</a:t>
                      </a:r>
                      <a:r>
                        <a:rPr lang="th-TH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en-US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</a:t>
                      </a:r>
                      <a:r>
                        <a:rPr lang="th-TH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,</a:t>
                      </a:r>
                      <a:r>
                        <a:rPr lang="en-US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500 </a:t>
                      </a:r>
                      <a:r>
                        <a:rPr lang="th-TH" dirty="0" err="1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ตร</a:t>
                      </a:r>
                      <a:r>
                        <a:rPr lang="th-TH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.  ขึ้นไป</a:t>
                      </a:r>
                    </a:p>
                  </a:txBody>
                  <a:tcPr marL="91449" marR="9144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,</a:t>
                      </a: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500</a:t>
                      </a:r>
                      <a:r>
                        <a:rPr lang="en-US" sz="2400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ตร.ม. </a:t>
                      </a:r>
                      <a:r>
                        <a:rPr lang="th-TH" sz="2400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ไม่ถึง</a:t>
                      </a:r>
                      <a:r>
                        <a:rPr lang="en-US" sz="2400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,</a:t>
                      </a: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500 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ตร.ม. </a:t>
                      </a:r>
                    </a:p>
                  </a:txBody>
                  <a:tcPr marL="91449" marR="91449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,</a:t>
                      </a: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000 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ตร.ม. ไม่ถึง</a:t>
                      </a:r>
                      <a:r>
                        <a:rPr lang="en-US" sz="2400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,</a:t>
                      </a: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500 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ตร.ม. </a:t>
                      </a:r>
                    </a:p>
                  </a:txBody>
                  <a:tcPr marL="91449" marR="91449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500 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ตร.ม.   ไม่ถึง</a:t>
                      </a:r>
                      <a:r>
                        <a:rPr lang="en-US" sz="2400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,</a:t>
                      </a: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000 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ตร.ม. </a:t>
                      </a:r>
                    </a:p>
                  </a:txBody>
                  <a:tcPr marL="91449" marR="91449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-</a:t>
                      </a:r>
                      <a:endParaRPr lang="th-TH" sz="2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L="91449" marR="91449" anchor="ctr"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ภัตาคาร/ร้านอาหาร</a:t>
                      </a:r>
                    </a:p>
                  </a:txBody>
                  <a:tcPr marL="91449" marR="9144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500</a:t>
                      </a:r>
                      <a:r>
                        <a:rPr lang="en-US" sz="2400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ตร.ม.  ไม่ถึง</a:t>
                      </a: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2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,</a:t>
                      </a: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500 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ตร.ม. </a:t>
                      </a:r>
                    </a:p>
                  </a:txBody>
                  <a:tcPr marL="91449" marR="9144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25</a:t>
                      </a: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0</a:t>
                      </a:r>
                      <a:r>
                        <a:rPr lang="en-US" sz="2400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ตร.ม.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ไม่ถึง</a:t>
                      </a: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500 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ตร.ม. </a:t>
                      </a:r>
                    </a:p>
                  </a:txBody>
                  <a:tcPr marL="91449" marR="9144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</a:t>
                      </a: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00</a:t>
                      </a:r>
                      <a:r>
                        <a:rPr lang="en-US" sz="2400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ตร.ม.  ไม่ถึง</a:t>
                      </a: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250 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ตร.ม. </a:t>
                      </a:r>
                    </a:p>
                  </a:txBody>
                  <a:tcPr marL="91449" marR="9144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น้อยกว่า </a:t>
                      </a:r>
                      <a:r>
                        <a:rPr lang="en-US" sz="2400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</a:t>
                      </a:r>
                      <a:r>
                        <a:rPr lang="en-US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00 </a:t>
                      </a: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ตร.ม. </a:t>
                      </a:r>
                    </a:p>
                  </a:txBody>
                  <a:tcPr marL="91449" marR="9144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9121" name="TextBox 5"/>
          <p:cNvSpPr txBox="1">
            <a:spLocks noChangeArrowheads="1"/>
          </p:cNvSpPr>
          <p:nvPr/>
        </p:nvSpPr>
        <p:spPr bwMode="auto">
          <a:xfrm>
            <a:off x="298450" y="5662613"/>
            <a:ext cx="871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1800"/>
              <a:t>* ประกาศกระทรวงทรัพยากรธรรมชาติและสิ่งแวดล้อม เรื่อง กำหนดมาตรฐานควบคุมการระบายน้ำทิ้งจากอาคารบางประเภทและบางขนาด  </a:t>
            </a:r>
          </a:p>
          <a:p>
            <a:pPr eaLnBrk="1" hangingPunct="1"/>
            <a:r>
              <a:rPr lang="th-TH" altLang="th-TH" sz="1800"/>
              <a:t>   ประกาศในราชกิจจานุเบกษา  เมื่อ 7 พฤศจิกายน 2548</a:t>
            </a:r>
          </a:p>
        </p:txBody>
      </p:sp>
      <p:sp>
        <p:nvSpPr>
          <p:cNvPr id="89122" name="TextBox 5"/>
          <p:cNvSpPr txBox="1">
            <a:spLocks noChangeArrowheads="1"/>
          </p:cNvSpPr>
          <p:nvPr/>
        </p:nvSpPr>
        <p:spPr bwMode="auto">
          <a:xfrm>
            <a:off x="298450" y="6238875"/>
            <a:ext cx="871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1800"/>
              <a:t>* ประกาศกระทรวงทรัพยากรธรรมชาติและสิ่งแวดล้อม เรื่อง กำหนดประเภทของอาคารเป็นแหล่งกำเนิดมลพิษที่จะต้องถูกควบคุมการปล่อย </a:t>
            </a:r>
          </a:p>
          <a:p>
            <a:pPr eaLnBrk="1" hangingPunct="1"/>
            <a:r>
              <a:rPr lang="th-TH" altLang="th-TH" sz="1800"/>
              <a:t>   น้ำเสียลงสู่แหล่งน้ำสาธารณะหรือออกสู่สิ่งแวดล้อม  ประกาศในราชกิจจานุเบกษา  เมื่อ  29  ธันวาคม  2548</a:t>
            </a:r>
          </a:p>
        </p:txBody>
      </p:sp>
      <p:sp>
        <p:nvSpPr>
          <p:cNvPr id="4" name="ลูกศรขึ้น 3"/>
          <p:cNvSpPr/>
          <p:nvPr/>
        </p:nvSpPr>
        <p:spPr>
          <a:xfrm>
            <a:off x="1476375" y="4164013"/>
            <a:ext cx="2016125" cy="149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algn="ctr" eaLnBrk="1" hangingPunct="1">
              <a:defRPr/>
            </a:pPr>
            <a:r>
              <a:rPr lang="th-TH" sz="1800" dirty="0">
                <a:latin typeface="EucrosiaUPC" panose="02020603050405020304" pitchFamily="18" charset="-34"/>
                <a:cs typeface="EucrosiaUPC" panose="02020603050405020304" pitchFamily="18" charset="-34"/>
              </a:rPr>
              <a:t>กำหนดให้เป็นแหล่งควบคุมมลพิษ</a:t>
            </a:r>
          </a:p>
          <a:p>
            <a:pPr algn="ctr" eaLnBrk="1" hangingPunct="1">
              <a:defRPr/>
            </a:pPr>
            <a:endParaRPr lang="th-TH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Content Placeholder 3" descr="PIC_01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258888" y="549275"/>
            <a:ext cx="6953250" cy="914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54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คำถาม </a:t>
            </a:r>
            <a:r>
              <a:rPr lang="en-US" altLang="th-TH" sz="54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&amp; </a:t>
            </a:r>
            <a:r>
              <a:rPr lang="th-TH" altLang="th-TH" sz="54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ข้อเสนอแนะ</a:t>
            </a:r>
          </a:p>
        </p:txBody>
      </p:sp>
      <p:sp>
        <p:nvSpPr>
          <p:cNvPr id="2" name="แผนผังลำดับงาน: เทปเจาะรู 1"/>
          <p:cNvSpPr/>
          <p:nvPr/>
        </p:nvSpPr>
        <p:spPr>
          <a:xfrm rot="21166134">
            <a:off x="5016500" y="5510213"/>
            <a:ext cx="3960813" cy="998537"/>
          </a:xfrm>
          <a:prstGeom prst="flowChartPunchedTape">
            <a:avLst/>
          </a:prstGeom>
          <a:solidFill>
            <a:srgbClr val="99009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ขอบคุณครับ....สวัสดี..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C:\Documents and Settings\All Users\Documents\Keng shared\พื้นหลัง\31dca8c90f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787400" y="152400"/>
            <a:ext cx="767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th-TH" sz="4000" b="1">
                <a:latin typeface="Angsana New" pitchFamily="18" charset="-34"/>
                <a:cs typeface="LilyUPC" pitchFamily="34" charset="-34"/>
              </a:rPr>
              <a:t>องค์ประกอบการใช้มาตรการตามกฎหมาย</a:t>
            </a:r>
          </a:p>
        </p:txBody>
      </p:sp>
      <p:sp>
        <p:nvSpPr>
          <p:cNvPr id="12292" name="Oval 3"/>
          <p:cNvSpPr>
            <a:spLocks noChangeArrowheads="1"/>
          </p:cNvSpPr>
          <p:nvPr/>
        </p:nvSpPr>
        <p:spPr bwMode="auto">
          <a:xfrm>
            <a:off x="3684588" y="914400"/>
            <a:ext cx="1828800" cy="1685925"/>
          </a:xfrm>
          <a:prstGeom prst="ellipse">
            <a:avLst/>
          </a:prstGeom>
          <a:solidFill>
            <a:srgbClr val="66FFFF"/>
          </a:solidFill>
          <a:ln w="38100" cmpd="dbl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th-TH" altLang="th-TH" sz="3600" b="1"/>
              <a:t>เจ้าพนักงาน</a:t>
            </a:r>
          </a:p>
        </p:txBody>
      </p:sp>
      <p:sp>
        <p:nvSpPr>
          <p:cNvPr id="12293" name="Oval 4"/>
          <p:cNvSpPr>
            <a:spLocks noChangeArrowheads="1"/>
          </p:cNvSpPr>
          <p:nvPr/>
        </p:nvSpPr>
        <p:spPr bwMode="auto">
          <a:xfrm>
            <a:off x="3684588" y="3036888"/>
            <a:ext cx="1828800" cy="1685925"/>
          </a:xfrm>
          <a:prstGeom prst="ellipse">
            <a:avLst/>
          </a:prstGeom>
          <a:solidFill>
            <a:srgbClr val="FFFF66"/>
          </a:solidFill>
          <a:ln w="38100" cmpd="dbl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th-TH" altLang="th-TH" sz="3600" b="1"/>
              <a:t>ตัวบทกฎหมาย</a:t>
            </a:r>
          </a:p>
        </p:txBody>
      </p:sp>
      <p:sp>
        <p:nvSpPr>
          <p:cNvPr id="12294" name="Oval 5"/>
          <p:cNvSpPr>
            <a:spLocks noChangeArrowheads="1"/>
          </p:cNvSpPr>
          <p:nvPr/>
        </p:nvSpPr>
        <p:spPr bwMode="auto">
          <a:xfrm>
            <a:off x="1219200" y="3811588"/>
            <a:ext cx="1828800" cy="1685925"/>
          </a:xfrm>
          <a:prstGeom prst="ellipse">
            <a:avLst/>
          </a:prstGeom>
          <a:solidFill>
            <a:srgbClr val="FFCCFF"/>
          </a:solidFill>
          <a:ln w="38100" cmpd="dbl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th-TH" altLang="th-TH" sz="3600" b="1">
                <a:latin typeface="Angsana New" pitchFamily="18" charset="-34"/>
              </a:rPr>
              <a:t>ผู้ประ</a:t>
            </a:r>
          </a:p>
          <a:p>
            <a:pPr algn="ctr"/>
            <a:r>
              <a:rPr lang="th-TH" altLang="th-TH" sz="3600" b="1">
                <a:latin typeface="Angsana New" pitchFamily="18" charset="-34"/>
              </a:rPr>
              <a:t>กอบการ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438400" y="5829300"/>
            <a:ext cx="4572000" cy="8001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th-TH" sz="6000" b="1">
                <a:cs typeface="JasmineUPC" pitchFamily="18" charset="-34"/>
              </a:rPr>
              <a:t>วิถีประชา</a:t>
            </a:r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 flipH="1">
            <a:off x="2438400" y="2286000"/>
            <a:ext cx="12954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 rot="17415126" flipH="1">
            <a:off x="5443538" y="2227262"/>
            <a:ext cx="996950" cy="174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 flipV="1">
            <a:off x="3027363" y="4972050"/>
            <a:ext cx="315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>
            <a:off x="4592638" y="2611438"/>
            <a:ext cx="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 flipH="1">
            <a:off x="3035300" y="4094163"/>
            <a:ext cx="6223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>
            <a:off x="5507038" y="4211638"/>
            <a:ext cx="6223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2302" name="AutoShape 13"/>
          <p:cNvSpPr>
            <a:spLocks noChangeArrowheads="1"/>
          </p:cNvSpPr>
          <p:nvPr/>
        </p:nvSpPr>
        <p:spPr bwMode="auto">
          <a:xfrm>
            <a:off x="4064000" y="5105400"/>
            <a:ext cx="13208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12303" name="Oval 14"/>
          <p:cNvSpPr>
            <a:spLocks noChangeArrowheads="1"/>
          </p:cNvSpPr>
          <p:nvPr/>
        </p:nvSpPr>
        <p:spPr bwMode="auto">
          <a:xfrm>
            <a:off x="6172200" y="3810000"/>
            <a:ext cx="1828800" cy="1685925"/>
          </a:xfrm>
          <a:prstGeom prst="ellipse">
            <a:avLst/>
          </a:prstGeom>
          <a:solidFill>
            <a:srgbClr val="99FFCC"/>
          </a:solidFill>
          <a:ln w="38100" cmpd="dbl">
            <a:solidFill>
              <a:srgbClr val="006600"/>
            </a:solidFill>
            <a:round/>
            <a:headEnd/>
            <a:tailEnd/>
          </a:ln>
        </p:spPr>
        <p:txBody>
          <a:bodyPr wrap="none" lIns="45720" rIns="45720"/>
          <a:lstStyle/>
          <a:p>
            <a:pPr algn="ctr">
              <a:lnSpc>
                <a:spcPct val="155000"/>
              </a:lnSpc>
              <a:spcBef>
                <a:spcPct val="10000"/>
              </a:spcBef>
            </a:pPr>
            <a:r>
              <a:rPr lang="th-TH" altLang="th-TH" sz="3600" b="1">
                <a:latin typeface="Angsana New" pitchFamily="18" charset="-34"/>
              </a:rPr>
              <a:t>ประชาชน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9388" y="2154238"/>
            <a:ext cx="2335212" cy="2138362"/>
          </a:xfrm>
          <a:prstGeom prst="rect">
            <a:avLst/>
          </a:prstGeom>
          <a:solidFill>
            <a:srgbClr val="FFFFCC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Char char="s"/>
            </a:pPr>
            <a:r>
              <a:rPr lang="th-TH" altLang="th-TH" sz="3200" b="1">
                <a:cs typeface="AngsanaUPC" pitchFamily="18" charset="-34"/>
              </a:rPr>
              <a:t> ไม่มีบทบัญญัติ</a:t>
            </a:r>
          </a:p>
          <a:p>
            <a:pPr eaLnBrk="1" hangingPunct="1">
              <a:buFont typeface="Wingdings" pitchFamily="2" charset="2"/>
              <a:buChar char="s"/>
            </a:pPr>
            <a:r>
              <a:rPr lang="th-TH" altLang="th-TH" sz="3200" b="1">
                <a:cs typeface="AngsanaUPC" pitchFamily="18" charset="-34"/>
              </a:rPr>
              <a:t> ไม่มีเกณฑ์ชี้วัด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altLang="th-TH" sz="3200" b="1">
                <a:cs typeface="AngsanaUPC" pitchFamily="18" charset="-34"/>
              </a:rPr>
              <a:t>   ที่ชัดเจน</a:t>
            </a:r>
          </a:p>
          <a:p>
            <a:pPr eaLnBrk="1" hangingPunct="1">
              <a:buFont typeface="Wingdings" pitchFamily="2" charset="2"/>
              <a:buChar char="s"/>
            </a:pPr>
            <a:r>
              <a:rPr lang="th-TH" altLang="th-TH" sz="3200" b="1">
                <a:cs typeface="AngsanaUPC" pitchFamily="18" charset="-34"/>
              </a:rPr>
              <a:t> กฎหมายซ้ำซ้อน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7313" y="2895600"/>
            <a:ext cx="1752600" cy="2667000"/>
          </a:xfrm>
          <a:prstGeom prst="rect">
            <a:avLst/>
          </a:prstGeom>
          <a:solidFill>
            <a:srgbClr val="CCECFF"/>
          </a:solidFill>
          <a:ln w="1270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s"/>
            </a:pPr>
            <a:r>
              <a:rPr lang="th-TH" altLang="th-TH" sz="3200" b="1">
                <a:cs typeface="AngsanaUPC" pitchFamily="18" charset="-34"/>
              </a:rPr>
              <a:t> ไม่มีความรู้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s"/>
            </a:pPr>
            <a:r>
              <a:rPr lang="th-TH" altLang="th-TH" sz="3200" b="1">
                <a:cs typeface="AngsanaUPC" pitchFamily="18" charset="-34"/>
              </a:rPr>
              <a:t> ไม่มั่นใจ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s"/>
            </a:pPr>
            <a:r>
              <a:rPr lang="th-TH" altLang="th-TH" sz="3200" b="1">
                <a:cs typeface="AngsanaUPC" pitchFamily="18" charset="-34"/>
              </a:rPr>
              <a:t> ไม่มีทักษะ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s"/>
            </a:pPr>
            <a:r>
              <a:rPr lang="th-TH" altLang="th-TH" sz="3200" b="1">
                <a:cs typeface="AngsanaUPC" pitchFamily="18" charset="-34"/>
              </a:rPr>
              <a:t> ไม่บังคับใช้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s"/>
            </a:pPr>
            <a:r>
              <a:rPr lang="th-TH" altLang="th-TH" sz="3200" b="1">
                <a:cs typeface="AngsanaUPC" pitchFamily="18" charset="-34"/>
              </a:rPr>
              <a:t> กลัวความ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sz="3200" b="1">
                <a:cs typeface="AngsanaUPC" pitchFamily="18" charset="-34"/>
              </a:rPr>
              <a:t>   ขัดแย้ง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2057400" cy="501650"/>
          </a:xfrm>
          <a:prstGeom prst="rect">
            <a:avLst/>
          </a:prstGeom>
          <a:solidFill>
            <a:srgbClr val="FFCC00"/>
          </a:solidFill>
          <a:ln w="12700">
            <a:solidFill>
              <a:srgbClr val="CC99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th-TH" altLang="th-TH" sz="3400" b="1">
                <a:latin typeface="Angsana New" pitchFamily="18" charset="-34"/>
              </a:rPr>
              <a:t>ตัวบทกฎหมาย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00563" y="3644900"/>
            <a:ext cx="2232025" cy="2362200"/>
          </a:xfrm>
          <a:prstGeom prst="rect">
            <a:avLst/>
          </a:prstGeom>
          <a:solidFill>
            <a:srgbClr val="FFCCFF"/>
          </a:solidFill>
          <a:ln w="12700">
            <a:solidFill>
              <a:srgbClr val="CC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s"/>
            </a:pPr>
            <a:r>
              <a:rPr lang="th-TH" altLang="th-TH" sz="3200" b="1">
                <a:cs typeface="AngsanaUPC" pitchFamily="18" charset="-34"/>
              </a:rPr>
              <a:t> ไม่รู้กฎหมาย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s"/>
            </a:pPr>
            <a:r>
              <a:rPr lang="th-TH" altLang="th-TH" sz="3200" b="1">
                <a:cs typeface="AngsanaUPC" pitchFamily="18" charset="-34"/>
              </a:rPr>
              <a:t> ไม่เข้าใจเหตุผล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s"/>
            </a:pPr>
            <a:r>
              <a:rPr lang="th-TH" altLang="th-TH" sz="3200" b="1">
                <a:cs typeface="AngsanaUPC" pitchFamily="18" charset="-34"/>
              </a:rPr>
              <a:t> ไม่รับผิดชอบ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sz="3200" b="1">
                <a:cs typeface="AngsanaUPC" pitchFamily="18" charset="-34"/>
              </a:rPr>
              <a:t>    /หลบเลี่ยง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862763" y="4292600"/>
            <a:ext cx="2101850" cy="2286000"/>
          </a:xfrm>
          <a:prstGeom prst="rect">
            <a:avLst/>
          </a:prstGeom>
          <a:solidFill>
            <a:srgbClr val="CCFFCC"/>
          </a:solidFill>
          <a:ln w="12700">
            <a:solidFill>
              <a:srgbClr val="33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s"/>
            </a:pPr>
            <a:r>
              <a:rPr lang="th-TH" altLang="th-TH" sz="3200" b="1">
                <a:cs typeface="AngsanaUPC" pitchFamily="18" charset="-34"/>
              </a:rPr>
              <a:t> ไม่รู้กฎหมาย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sz="3200" b="1">
                <a:cs typeface="AngsanaUPC" pitchFamily="18" charset="-34"/>
              </a:rPr>
              <a:t>   / สิทธิตนเอง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s"/>
            </a:pPr>
            <a:r>
              <a:rPr lang="th-TH" altLang="th-TH" sz="3200" b="1">
                <a:cs typeface="AngsanaUPC" pitchFamily="18" charset="-34"/>
              </a:rPr>
              <a:t> ไม่เรียกร้อง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sz="3200" b="1">
                <a:cs typeface="AngsanaUPC" pitchFamily="18" charset="-34"/>
              </a:rPr>
              <a:t>    / ร้องเรียน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s"/>
            </a:pPr>
            <a:r>
              <a:rPr lang="th-TH" altLang="th-TH" sz="3200" b="1">
                <a:cs typeface="AngsanaUPC" pitchFamily="18" charset="-34"/>
              </a:rPr>
              <a:t> ไม่มีส่วนร่วม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700338" y="2165350"/>
            <a:ext cx="1752600" cy="501650"/>
          </a:xfrm>
          <a:prstGeom prst="rect">
            <a:avLst/>
          </a:prstGeom>
          <a:solidFill>
            <a:srgbClr val="333399"/>
          </a:solidFill>
          <a:ln w="1270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th-TH" altLang="th-TH" sz="3400" b="1">
                <a:solidFill>
                  <a:schemeClr val="bg1"/>
                </a:solidFill>
                <a:latin typeface="Angsana New" pitchFamily="18" charset="-34"/>
              </a:rPr>
              <a:t>เจ้าพนักงาน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724400" y="2895600"/>
            <a:ext cx="1828800" cy="501650"/>
          </a:xfrm>
          <a:prstGeom prst="rect">
            <a:avLst/>
          </a:prstGeom>
          <a:solidFill>
            <a:srgbClr val="D60093"/>
          </a:solidFill>
          <a:ln w="12700">
            <a:solidFill>
              <a:srgbClr val="CC0066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th-TH" altLang="th-TH" sz="3400" b="1">
                <a:solidFill>
                  <a:schemeClr val="bg1"/>
                </a:solidFill>
                <a:latin typeface="Angsana New" pitchFamily="18" charset="-34"/>
              </a:rPr>
              <a:t>ผู้ประกอบการ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934200" y="3540125"/>
            <a:ext cx="1524000" cy="501650"/>
          </a:xfrm>
          <a:prstGeom prst="rect">
            <a:avLst/>
          </a:prstGeom>
          <a:solidFill>
            <a:srgbClr val="336600"/>
          </a:solidFill>
          <a:ln w="12700">
            <a:solidFill>
              <a:srgbClr val="3366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th-TH" altLang="th-TH" sz="3400" b="1">
                <a:solidFill>
                  <a:schemeClr val="bg1"/>
                </a:solidFill>
                <a:latin typeface="Angsana New" pitchFamily="18" charset="-34"/>
              </a:rPr>
              <a:t>ประชาชน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4495800" y="381000"/>
            <a:ext cx="3886200" cy="1600200"/>
          </a:xfrm>
          <a:prstGeom prst="ellipse">
            <a:avLst/>
          </a:prstGeom>
          <a:solidFill>
            <a:srgbClr val="CC3300"/>
          </a:solidFill>
          <a:ln w="76200">
            <a:solidFill>
              <a:srgbClr val="336600"/>
            </a:solidFill>
            <a:round/>
            <a:headEnd/>
            <a:tailEnd/>
          </a:ln>
        </p:spPr>
        <p:txBody>
          <a:bodyPr tIns="27432"/>
          <a:lstStyle/>
          <a:p>
            <a:pPr algn="ctr">
              <a:lnSpc>
                <a:spcPct val="85000"/>
              </a:lnSpc>
            </a:pPr>
            <a:r>
              <a:rPr lang="th-TH" altLang="th-TH" sz="3600" b="1">
                <a:solidFill>
                  <a:schemeClr val="bg1"/>
                </a:solidFill>
                <a:cs typeface="JasmineUPC" pitchFamily="18" charset="-34"/>
              </a:rPr>
              <a:t>ปัญหาการ</a:t>
            </a:r>
          </a:p>
          <a:p>
            <a:pPr algn="ctr">
              <a:lnSpc>
                <a:spcPct val="85000"/>
              </a:lnSpc>
            </a:pPr>
            <a:r>
              <a:rPr lang="th-TH" altLang="th-TH" sz="3600" b="1">
                <a:solidFill>
                  <a:schemeClr val="bg1"/>
                </a:solidFill>
                <a:cs typeface="JasmineUPC" pitchFamily="18" charset="-34"/>
              </a:rPr>
              <a:t>บังคับใช้กฎหมาย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1600200" y="1066800"/>
            <a:ext cx="2895600" cy="304800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3657600" y="1600200"/>
            <a:ext cx="11430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5638800" y="1981200"/>
            <a:ext cx="381000" cy="9144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7010400" y="1905000"/>
            <a:ext cx="685800" cy="1600200"/>
          </a:xfrm>
          <a:prstGeom prst="line">
            <a:avLst/>
          </a:prstGeom>
          <a:noFill/>
          <a:ln w="57150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1392238" y="1960563"/>
            <a:ext cx="0" cy="246062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581400" y="2670175"/>
            <a:ext cx="0" cy="2460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5583238" y="3387725"/>
            <a:ext cx="0" cy="246063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7772400" y="4035425"/>
            <a:ext cx="0" cy="246063"/>
          </a:xfrm>
          <a:prstGeom prst="line">
            <a:avLst/>
          </a:prstGeom>
          <a:noFill/>
          <a:ln w="57150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4500563" y="2276475"/>
            <a:ext cx="2232025" cy="4176713"/>
          </a:xfrm>
          <a:prstGeom prst="ellips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71488" y="228600"/>
            <a:ext cx="8229600" cy="63246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468313" y="871538"/>
            <a:ext cx="8280400" cy="49625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lIns="18000" tIns="3600" rIns="18000" bIns="360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th-TH" sz="4400" b="1" dirty="0">
                <a:latin typeface="Angsana New" pitchFamily="18" charset="-34"/>
              </a:rPr>
              <a:t>บทบัญญัติตามกฎหมายการสาธารณสุข</a:t>
            </a:r>
          </a:p>
          <a:p>
            <a:pPr algn="ctr">
              <a:lnSpc>
                <a:spcPct val="110000"/>
              </a:lnSpc>
              <a:defRPr/>
            </a:pPr>
            <a:r>
              <a:rPr lang="th-TH" sz="4400" b="1" dirty="0">
                <a:latin typeface="Angsana New" pitchFamily="18" charset="-34"/>
              </a:rPr>
              <a:t>ในการควบคุม                                                    </a:t>
            </a:r>
            <a:r>
              <a:rPr lang="th-TH" sz="4000" b="1" dirty="0">
                <a:latin typeface="Angsana New" pitchFamily="18" charset="-34"/>
              </a:rPr>
              <a:t>สถานที่จำหน่ายอาหาร               </a:t>
            </a:r>
          </a:p>
          <a:p>
            <a:pPr algn="ctr">
              <a:lnSpc>
                <a:spcPct val="110000"/>
              </a:lnSpc>
              <a:defRPr/>
            </a:pPr>
            <a:r>
              <a:rPr lang="th-TH" sz="4000" b="1" dirty="0">
                <a:latin typeface="Angsana New" pitchFamily="18" charset="-34"/>
              </a:rPr>
              <a:t>      การจำหน่ายอาหารในที่/ทางสาธารณะ</a:t>
            </a:r>
          </a:p>
          <a:p>
            <a:pPr algn="ctr">
              <a:lnSpc>
                <a:spcPct val="110000"/>
              </a:lnSpc>
              <a:defRPr/>
            </a:pPr>
            <a:r>
              <a:rPr lang="th-TH" sz="4000" b="1" dirty="0">
                <a:latin typeface="Angsana New" pitchFamily="18" charset="-34"/>
              </a:rPr>
              <a:t>              ผู้สัมผัสอาหาร</a:t>
            </a:r>
          </a:p>
        </p:txBody>
      </p:sp>
      <p:sp>
        <p:nvSpPr>
          <p:cNvPr id="16388" name="AutoShape 12"/>
          <p:cNvSpPr>
            <a:spLocks noChangeArrowheads="1"/>
          </p:cNvSpPr>
          <p:nvPr/>
        </p:nvSpPr>
        <p:spPr bwMode="auto">
          <a:xfrm>
            <a:off x="2411413" y="3068638"/>
            <a:ext cx="533400" cy="457200"/>
          </a:xfrm>
          <a:prstGeom prst="lightningBol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16389" name="AutoShape 13"/>
          <p:cNvSpPr>
            <a:spLocks noChangeArrowheads="1"/>
          </p:cNvSpPr>
          <p:nvPr/>
        </p:nvSpPr>
        <p:spPr bwMode="auto">
          <a:xfrm>
            <a:off x="1619250" y="3716338"/>
            <a:ext cx="609600" cy="457200"/>
          </a:xfrm>
          <a:prstGeom prst="lightningBol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16390" name="Rectangle 14"/>
          <p:cNvSpPr>
            <a:spLocks noChangeArrowheads="1"/>
          </p:cNvSpPr>
          <p:nvPr/>
        </p:nvSpPr>
        <p:spPr bwMode="auto">
          <a:xfrm>
            <a:off x="1547813" y="3068638"/>
            <a:ext cx="6048375" cy="2520950"/>
          </a:xfrm>
          <a:prstGeom prst="rect">
            <a:avLst/>
          </a:prstGeom>
          <a:noFill/>
          <a:ln w="57150">
            <a:solidFill>
              <a:srgbClr val="00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th-TH" altLang="th-TH" sz="2400"/>
          </a:p>
        </p:txBody>
      </p:sp>
      <p:sp>
        <p:nvSpPr>
          <p:cNvPr id="16391" name="AutoShape 15"/>
          <p:cNvSpPr>
            <a:spLocks noChangeArrowheads="1"/>
          </p:cNvSpPr>
          <p:nvPr/>
        </p:nvSpPr>
        <p:spPr bwMode="auto">
          <a:xfrm>
            <a:off x="3419475" y="4365625"/>
            <a:ext cx="609600" cy="4572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304800" y="609600"/>
            <a:ext cx="8534400" cy="3251200"/>
          </a:xfrm>
          <a:prstGeom prst="roundRect">
            <a:avLst>
              <a:gd name="adj" fmla="val 16657"/>
            </a:avLst>
          </a:prstGeom>
          <a:solidFill>
            <a:srgbClr val="99FF99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h-TH" altLang="th-TH" sz="2400">
              <a:solidFill>
                <a:srgbClr val="CC3399"/>
              </a:solidFill>
              <a:latin typeface="Angsana New" pitchFamily="18" charset="-34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57200" y="1028700"/>
            <a:ext cx="8382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th-TH" altLang="th-TH" sz="3600" b="1">
                <a:latin typeface="Angsana New" pitchFamily="18" charset="-34"/>
              </a:rPr>
              <a:t>            หมายความว่า อาคาร สถานที่ หรือบริเวณใดๆ ที่มิใช่ที่หรือทางสาธารณะ </a:t>
            </a:r>
            <a:r>
              <a:rPr lang="th-TH" altLang="th-TH" sz="3600" b="1">
                <a:solidFill>
                  <a:srgbClr val="0033CC"/>
                </a:solidFill>
                <a:latin typeface="Angsana New" pitchFamily="18" charset="-34"/>
              </a:rPr>
              <a:t>(เป็นที่ของเอกชนและมิใช่เป็นการขายของในตลาด)</a:t>
            </a:r>
            <a:r>
              <a:rPr lang="th-TH" altLang="th-TH" sz="3600" b="1">
                <a:latin typeface="Angsana New" pitchFamily="18" charset="-34"/>
              </a:rPr>
              <a:t> ที่จัดไว้เพื่อประกอบหรือปรุงอาหารจนสำเร็จและจำหน่ายให้ผู้ซื้อ</a:t>
            </a:r>
            <a:r>
              <a:rPr lang="th-TH" altLang="th-TH" sz="3600" b="1" u="sng">
                <a:solidFill>
                  <a:srgbClr val="CC0000"/>
                </a:solidFill>
                <a:latin typeface="Angsana New" pitchFamily="18" charset="-34"/>
              </a:rPr>
              <a:t>สามารถบริโภคได้ทันที</a:t>
            </a:r>
            <a:r>
              <a:rPr lang="th-TH" altLang="th-TH" sz="3600" b="1">
                <a:latin typeface="Angsana New" pitchFamily="18" charset="-34"/>
              </a:rPr>
              <a:t>   ทั้งนี้  ไม่ว่าจัดบริเวณไว้สำหรับการบริโภค ณ ที่นั้น หรือนำไปบริโภคที่อื่นก็ตาม</a:t>
            </a:r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1117600" y="228600"/>
            <a:ext cx="5791200" cy="685800"/>
          </a:xfrm>
          <a:prstGeom prst="octagon">
            <a:avLst>
              <a:gd name="adj" fmla="val 29282"/>
            </a:avLst>
          </a:prstGeom>
          <a:solidFill>
            <a:srgbClr val="99FF33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349500" y="228600"/>
            <a:ext cx="4737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7200" rIns="90488" bIns="7200">
            <a:spAutoFit/>
          </a:bodyPr>
          <a:lstStyle/>
          <a:p>
            <a:r>
              <a:rPr lang="th-TH" altLang="th-TH" sz="4400" b="1">
                <a:latin typeface="Angsana New" pitchFamily="18" charset="-34"/>
              </a:rPr>
              <a:t> สถานที่จำหน่ายอาหาร</a:t>
            </a:r>
          </a:p>
        </p:txBody>
      </p:sp>
      <p:sp>
        <p:nvSpPr>
          <p:cNvPr id="18438" name="Oval 11"/>
          <p:cNvSpPr>
            <a:spLocks noChangeArrowheads="1"/>
          </p:cNvSpPr>
          <p:nvPr/>
        </p:nvSpPr>
        <p:spPr bwMode="auto">
          <a:xfrm>
            <a:off x="1524000" y="381000"/>
            <a:ext cx="609600" cy="381000"/>
          </a:xfrm>
          <a:prstGeom prst="ellipse">
            <a:avLst/>
          </a:prstGeom>
          <a:solidFill>
            <a:srgbClr val="FF9933"/>
          </a:solidFill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18439" name="AutoShape 12"/>
          <p:cNvSpPr>
            <a:spLocks noChangeArrowheads="1"/>
          </p:cNvSpPr>
          <p:nvPr/>
        </p:nvSpPr>
        <p:spPr bwMode="auto">
          <a:xfrm>
            <a:off x="250825" y="4292600"/>
            <a:ext cx="8642350" cy="2305050"/>
          </a:xfrm>
          <a:prstGeom prst="roundRect">
            <a:avLst>
              <a:gd name="adj" fmla="val 16667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endParaRPr lang="th-TH" altLang="th-TH"/>
          </a:p>
        </p:txBody>
      </p:sp>
      <p:sp>
        <p:nvSpPr>
          <p:cNvPr id="18440" name="Text Box 14"/>
          <p:cNvSpPr txBox="1">
            <a:spLocks noChangeArrowheads="1"/>
          </p:cNvSpPr>
          <p:nvPr/>
        </p:nvSpPr>
        <p:spPr bwMode="auto">
          <a:xfrm>
            <a:off x="1541463" y="4529138"/>
            <a:ext cx="60325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4800" b="1">
                <a:solidFill>
                  <a:srgbClr val="0033CC"/>
                </a:solidFill>
              </a:rPr>
              <a:t>ตัวอย่างเช่น .......</a:t>
            </a:r>
          </a:p>
          <a:p>
            <a:pPr algn="ctr" eaLnBrk="1" hangingPunct="1"/>
            <a:r>
              <a:rPr lang="th-TH" altLang="th-TH" sz="4400" b="1"/>
              <a:t>ร้านอาหาร ภัตตาคาร สวนอาหาร ฯลฯ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04800" y="1125538"/>
            <a:ext cx="8382000" cy="2705100"/>
          </a:xfrm>
          <a:prstGeom prst="roundRect">
            <a:avLst>
              <a:gd name="adj" fmla="val 16657"/>
            </a:avLst>
          </a:prstGeom>
          <a:solidFill>
            <a:srgbClr val="FFCCFF"/>
          </a:solidFill>
          <a:ln w="28575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660400" y="1412875"/>
            <a:ext cx="81788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5000"/>
              </a:lnSpc>
            </a:pPr>
            <a:r>
              <a:rPr lang="th-TH" altLang="th-TH" sz="3600" b="1">
                <a:latin typeface="Angsana New" pitchFamily="18" charset="-34"/>
              </a:rPr>
              <a:t>          หมายความว่า  สถานที่จำหน่ายอาหารที่อยู่ใน</a:t>
            </a:r>
            <a:r>
              <a:rPr lang="th-TH" altLang="th-TH" sz="3600" b="1" u="sng">
                <a:latin typeface="Angsana New" pitchFamily="18" charset="-34"/>
              </a:rPr>
              <a:t>ที่หรือทางสาธารณะ</a:t>
            </a:r>
            <a:r>
              <a:rPr lang="th-TH" altLang="th-TH" sz="3600" b="1">
                <a:latin typeface="Angsana New" pitchFamily="18" charset="-34"/>
              </a:rPr>
              <a:t> </a:t>
            </a:r>
            <a:r>
              <a:rPr lang="th-TH" altLang="th-TH" sz="3600" b="1">
                <a:solidFill>
                  <a:srgbClr val="0033CC"/>
                </a:solidFill>
                <a:latin typeface="Angsana New" pitchFamily="18" charset="-34"/>
              </a:rPr>
              <a:t>(ที่หรือทางสาธารณะ หมายความว่า สถานที่หรือทาง</a:t>
            </a:r>
          </a:p>
          <a:p>
            <a:pPr>
              <a:lnSpc>
                <a:spcPct val="95000"/>
              </a:lnSpc>
            </a:pPr>
            <a:r>
              <a:rPr lang="th-TH" altLang="th-TH" sz="3600" b="1">
                <a:solidFill>
                  <a:srgbClr val="0033CC"/>
                </a:solidFill>
                <a:latin typeface="Angsana New" pitchFamily="18" charset="-34"/>
              </a:rPr>
              <a:t>ซึ่งมิใช่เป็นของเอกชนและประชาชนสามารถใช้ประโยชน์หรือ</a:t>
            </a:r>
          </a:p>
          <a:p>
            <a:pPr>
              <a:lnSpc>
                <a:spcPct val="95000"/>
              </a:lnSpc>
            </a:pPr>
            <a:r>
              <a:rPr lang="th-TH" altLang="th-TH" sz="3600" b="1">
                <a:solidFill>
                  <a:srgbClr val="0033CC"/>
                </a:solidFill>
                <a:latin typeface="Angsana New" pitchFamily="18" charset="-34"/>
              </a:rPr>
              <a:t>ใช้สัญจรได้)</a:t>
            </a:r>
          </a:p>
          <a:p>
            <a:pPr>
              <a:lnSpc>
                <a:spcPct val="95000"/>
              </a:lnSpc>
            </a:pPr>
            <a:endParaRPr lang="th-TH" altLang="th-TH" sz="3600" b="1">
              <a:solidFill>
                <a:srgbClr val="0033CC"/>
              </a:solidFill>
              <a:latin typeface="Angsana New" pitchFamily="18" charset="-34"/>
            </a:endParaRPr>
          </a:p>
        </p:txBody>
      </p:sp>
      <p:sp>
        <p:nvSpPr>
          <p:cNvPr id="20484" name="AutoShape 8"/>
          <p:cNvSpPr>
            <a:spLocks noChangeArrowheads="1"/>
          </p:cNvSpPr>
          <p:nvPr/>
        </p:nvSpPr>
        <p:spPr bwMode="auto">
          <a:xfrm>
            <a:off x="812800" y="549275"/>
            <a:ext cx="7072313" cy="650875"/>
          </a:xfrm>
          <a:prstGeom prst="octagon">
            <a:avLst>
              <a:gd name="adj" fmla="val 29282"/>
            </a:avLst>
          </a:prstGeom>
          <a:solidFill>
            <a:srgbClr val="FF99FF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1908175" y="549275"/>
            <a:ext cx="6264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4400" b="1">
                <a:latin typeface="Angsana New" pitchFamily="18" charset="-34"/>
              </a:rPr>
              <a:t>การจำหน่ายอาหารในที่/ทางสาธารณะ</a:t>
            </a:r>
          </a:p>
        </p:txBody>
      </p:sp>
      <p:sp>
        <p:nvSpPr>
          <p:cNvPr id="20486" name="Oval 10"/>
          <p:cNvSpPr>
            <a:spLocks noChangeArrowheads="1"/>
          </p:cNvSpPr>
          <p:nvPr/>
        </p:nvSpPr>
        <p:spPr bwMode="auto">
          <a:xfrm>
            <a:off x="1143000" y="692150"/>
            <a:ext cx="609600" cy="381000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20487" name="AutoShape 12"/>
          <p:cNvSpPr>
            <a:spLocks noChangeArrowheads="1"/>
          </p:cNvSpPr>
          <p:nvPr/>
        </p:nvSpPr>
        <p:spPr bwMode="auto">
          <a:xfrm>
            <a:off x="395288" y="4365625"/>
            <a:ext cx="8280400" cy="2016125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>
            <a:solidFill>
              <a:srgbClr val="FF99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endParaRPr lang="th-TH" altLang="th-TH">
              <a:solidFill>
                <a:srgbClr val="33CC33"/>
              </a:solidFill>
            </a:endParaRPr>
          </a:p>
        </p:txBody>
      </p:sp>
      <p:sp>
        <p:nvSpPr>
          <p:cNvPr id="20488" name="Text Box 14"/>
          <p:cNvSpPr txBox="1">
            <a:spLocks noChangeArrowheads="1"/>
          </p:cNvSpPr>
          <p:nvPr/>
        </p:nvSpPr>
        <p:spPr bwMode="auto">
          <a:xfrm>
            <a:off x="971550" y="4652963"/>
            <a:ext cx="6913563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4800" b="1">
                <a:solidFill>
                  <a:srgbClr val="0033CC"/>
                </a:solidFill>
              </a:rPr>
              <a:t>ตัวอย่างเช่น......</a:t>
            </a:r>
          </a:p>
          <a:p>
            <a:pPr algn="ctr" eaLnBrk="1" hangingPunct="1"/>
            <a:r>
              <a:rPr lang="th-TH" altLang="th-TH" sz="4400" b="1"/>
              <a:t>แผงลอย หาบเร่ เร่ขาย รถเร่ ฯลฯ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ค่าเริ่มต้นการออกแบบ">
  <a:themeElements>
    <a:clrScheme name="ค่าเริ่มต้นการออกแบบ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ค่าเริ่มต้นการออกแบบ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ค่าเริ่มต้นการออกแบบ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3558</TotalTime>
  <Words>3135</Words>
  <Application>Microsoft Office PowerPoint</Application>
  <PresentationFormat>นำเสนอทางหน้าจอ (4:3)</PresentationFormat>
  <Paragraphs>561</Paragraphs>
  <Slides>45</Slides>
  <Notes>42</Notes>
  <HiddenSlides>0</HiddenSlides>
  <MMClips>0</MMClips>
  <ScaleCrop>false</ScaleCrop>
  <HeadingPairs>
    <vt:vector size="8" baseType="variant">
      <vt:variant>
        <vt:lpstr>แบบอักษรที่ถูกใช้</vt:lpstr>
      </vt:variant>
      <vt:variant>
        <vt:i4>16</vt:i4>
      </vt:variant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ชื่อเรื่องภาพนิ่ง</vt:lpstr>
      </vt:variant>
      <vt:variant>
        <vt:i4>45</vt:i4>
      </vt:variant>
    </vt:vector>
  </HeadingPairs>
  <TitlesOfParts>
    <vt:vector size="64" baseType="lpstr">
      <vt:lpstr>Times New Roman</vt:lpstr>
      <vt:lpstr>Angsana New</vt:lpstr>
      <vt:lpstr>Arial</vt:lpstr>
      <vt:lpstr>JasmineUPC</vt:lpstr>
      <vt:lpstr>BrowalliaUPC</vt:lpstr>
      <vt:lpstr>TH SarabunPSK</vt:lpstr>
      <vt:lpstr>Monotype Sorts</vt:lpstr>
      <vt:lpstr>LilyUPC</vt:lpstr>
      <vt:lpstr>AngsanaUPC</vt:lpstr>
      <vt:lpstr>Wingdings</vt:lpstr>
      <vt:lpstr>Cordia New</vt:lpstr>
      <vt:lpstr>IrisUPC</vt:lpstr>
      <vt:lpstr>KodchiangUPC</vt:lpstr>
      <vt:lpstr>FreesiaUPC</vt:lpstr>
      <vt:lpstr>Browallia New</vt:lpstr>
      <vt:lpstr>EucrosiaUPC</vt:lpstr>
      <vt:lpstr>ค่าเริ่มต้นการออกแบบ</vt:lpstr>
      <vt:lpstr>งานนำเสนอ Microsoft Office PowerPoint 97-2003</vt:lpstr>
      <vt:lpstr>Clip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มาตรการควบคุมกิจการที่ต้องแจ้ง</vt:lpstr>
      <vt:lpstr>งานนำเสนอ PowerPoint</vt:lpstr>
      <vt:lpstr>งานนำเสนอ PowerPoint</vt:lpstr>
      <vt:lpstr>พ.ร.บ.รักษาความสะอาดและความเป็นเรียบร้อย ของบ้านเมือง พ.ศ. 2560</vt:lpstr>
      <vt:lpstr>การควบคุมของพระราชบัญญัติรักษาความสะอาดฯ</vt:lpstr>
      <vt:lpstr>บทบัญญัติที่ผู้จำหน่ายอาหารต้องปฏิบัติ</vt:lpstr>
      <vt:lpstr>บทบัญญัติที่ผู้จำหน่ายอาหารต้องปฏิบัติ</vt:lpstr>
      <vt:lpstr>จำนวนส้วมสำหรับร้านจำหน่ายอาหารและเครื่องดื่ม  </vt:lpstr>
      <vt:lpstr>งานนำเสนอ PowerPoint</vt:lpstr>
      <vt:lpstr>การควบคุมตามพระราชบัญญัติอาหาร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กระบวนการได้มาซึ่งอาหารของประชาชน</dc:title>
  <dc:creator>user3</dc:creator>
  <cp:lastModifiedBy>MSC</cp:lastModifiedBy>
  <cp:revision>292</cp:revision>
  <cp:lastPrinted>2004-12-20T08:52:35Z</cp:lastPrinted>
  <dcterms:created xsi:type="dcterms:W3CDTF">2004-02-22T06:23:01Z</dcterms:created>
  <dcterms:modified xsi:type="dcterms:W3CDTF">2020-09-30T02:48:09Z</dcterms:modified>
</cp:coreProperties>
</file>